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5" r:id="rId3"/>
    <p:sldId id="379" r:id="rId4"/>
    <p:sldId id="380" r:id="rId5"/>
    <p:sldId id="378" r:id="rId6"/>
    <p:sldId id="382" r:id="rId7"/>
    <p:sldId id="381" r:id="rId8"/>
    <p:sldId id="383" r:id="rId9"/>
    <p:sldId id="384" r:id="rId10"/>
    <p:sldId id="385" r:id="rId11"/>
    <p:sldId id="410" r:id="rId12"/>
    <p:sldId id="411" r:id="rId13"/>
    <p:sldId id="386" r:id="rId14"/>
    <p:sldId id="387" r:id="rId15"/>
    <p:sldId id="388" r:id="rId16"/>
    <p:sldId id="389" r:id="rId17"/>
    <p:sldId id="390" r:id="rId18"/>
    <p:sldId id="391" r:id="rId19"/>
    <p:sldId id="392" r:id="rId20"/>
    <p:sldId id="393" r:id="rId21"/>
    <p:sldId id="394" r:id="rId22"/>
    <p:sldId id="377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408" r:id="rId37"/>
    <p:sldId id="409" r:id="rId38"/>
  </p:sldIdLst>
  <p:sldSz cx="9144000" cy="6858000" type="screen4x3"/>
  <p:notesSz cx="10234613" cy="70993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タイトルなしのセクション" id="{B2C67CE4-F784-4FA1-8417-2BF7461CC9DD}">
          <p14:sldIdLst>
            <p14:sldId id="256"/>
            <p14:sldId id="375"/>
          </p14:sldIdLst>
        </p14:section>
        <p14:section name="ニュートン力学の難点" id="{BBA4E7C1-05C4-47C3-AD96-090F8A679EB8}">
          <p14:sldIdLst>
            <p14:sldId id="379"/>
            <p14:sldId id="380"/>
            <p14:sldId id="378"/>
            <p14:sldId id="382"/>
            <p14:sldId id="381"/>
          </p14:sldIdLst>
        </p14:section>
        <p14:section name="数学的な準備" id="{C8F4A324-6169-46E1-953D-4215E3C01F28}">
          <p14:sldIdLst>
            <p14:sldId id="383"/>
            <p14:sldId id="384"/>
            <p14:sldId id="385"/>
            <p14:sldId id="410"/>
            <p14:sldId id="411"/>
            <p14:sldId id="386"/>
            <p14:sldId id="387"/>
          </p14:sldIdLst>
        </p14:section>
        <p14:section name="解析力学入門" id="{39953BA0-9E24-4AD8-B757-87785284F877}">
          <p14:sldIdLst>
            <p14:sldId id="388"/>
            <p14:sldId id="389"/>
            <p14:sldId id="390"/>
            <p14:sldId id="391"/>
            <p14:sldId id="392"/>
            <p14:sldId id="393"/>
          </p14:sldIdLst>
        </p14:section>
        <p14:section name="線形化" id="{CC4E4212-35C5-4A6D-928E-3ACE5337FBAF}">
          <p14:sldIdLst>
            <p14:sldId id="394"/>
            <p14:sldId id="377"/>
          </p14:sldIdLst>
        </p14:section>
        <p14:section name="起上り小法師" id="{1839FA1C-65DB-4F2A-9162-89608C7DE31C}">
          <p14:sldIdLst>
            <p14:sldId id="395"/>
            <p14:sldId id="396"/>
          </p14:sldIdLst>
        </p14:section>
        <p14:section name="補遺 倒立振り子" id="{BB3C952A-0636-4D41-89C8-A698583C45B7}">
          <p14:sldIdLst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1"/>
    <a:srgbClr val="FF0066"/>
    <a:srgbClr val="0000FF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濃色スタイル 2 - アクセント 5/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テーマ スタイル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間スタイル 4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9" autoAdjust="0"/>
    <p:restoredTop sz="94595" autoAdjust="0"/>
  </p:normalViewPr>
  <p:slideViewPr>
    <p:cSldViewPr>
      <p:cViewPr varScale="1">
        <p:scale>
          <a:sx n="95" d="100"/>
          <a:sy n="95" d="100"/>
        </p:scale>
        <p:origin x="-77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412BB6-F6FD-406E-92A3-6F3F459B5C8B}" type="doc">
      <dgm:prSet loTypeId="urn:microsoft.com/office/officeart/2005/8/layout/process2" loCatId="process" qsTypeId="urn:microsoft.com/office/officeart/2005/8/quickstyle/simple3" qsCatId="simple" csTypeId="urn:microsoft.com/office/officeart/2005/8/colors/colorful1#1" csCatId="colorful" phldr="1"/>
      <dgm:spPr/>
    </dgm:pt>
    <dgm:pt modelId="{92A6A4A6-7268-479E-AE27-4D7B96FDDC16}">
      <dgm:prSet phldrT="[テキスト]" custT="1"/>
      <dgm:spPr/>
      <dgm:t>
        <a:bodyPr/>
        <a:lstStyle/>
        <a:p>
          <a:r>
            <a:rPr kumimoji="1" lang="ja-JP" altLang="en-US" sz="2400" dirty="0" smtClean="0"/>
            <a:t>角度を測定</a:t>
          </a:r>
          <a:endParaRPr kumimoji="1" lang="ja-JP" altLang="en-US" sz="2400" dirty="0"/>
        </a:p>
      </dgm:t>
    </dgm:pt>
    <dgm:pt modelId="{6C15B293-B677-4C85-B46C-48982159B9B0}" type="parTrans" cxnId="{C85BCB6E-179D-4953-9801-A192DB158150}">
      <dgm:prSet/>
      <dgm:spPr/>
      <dgm:t>
        <a:bodyPr/>
        <a:lstStyle/>
        <a:p>
          <a:endParaRPr kumimoji="1" lang="ja-JP" altLang="en-US" sz="2000"/>
        </a:p>
      </dgm:t>
    </dgm:pt>
    <dgm:pt modelId="{B5A77FFF-7142-48E3-957E-BD8258AA2C2F}" type="sibTrans" cxnId="{C85BCB6E-179D-4953-9801-A192DB158150}">
      <dgm:prSet custT="1"/>
      <dgm:spPr/>
      <dgm:t>
        <a:bodyPr/>
        <a:lstStyle/>
        <a:p>
          <a:endParaRPr kumimoji="1" lang="ja-JP" altLang="en-US" sz="1800" dirty="0"/>
        </a:p>
      </dgm:t>
    </dgm:pt>
    <dgm:pt modelId="{51453FA2-3395-4F04-A895-86DD45E9431B}">
      <dgm:prSet phldrT="[テキスト]" custT="1"/>
      <dgm:spPr/>
      <dgm:t>
        <a:bodyPr/>
        <a:lstStyle/>
        <a:p>
          <a:r>
            <a:rPr kumimoji="1" lang="ja-JP" altLang="en-US" sz="2400" dirty="0" smtClean="0"/>
            <a:t>四則演算</a:t>
          </a:r>
          <a:endParaRPr kumimoji="1" lang="ja-JP" altLang="en-US" sz="2400" dirty="0"/>
        </a:p>
      </dgm:t>
    </dgm:pt>
    <dgm:pt modelId="{C6BD52DB-F8ED-4D01-A106-43B3A0690DCA}" type="parTrans" cxnId="{4846B3BE-91F4-4519-A354-B36E18C40DB2}">
      <dgm:prSet/>
      <dgm:spPr/>
      <dgm:t>
        <a:bodyPr/>
        <a:lstStyle/>
        <a:p>
          <a:endParaRPr kumimoji="1" lang="ja-JP" altLang="en-US" sz="2000"/>
        </a:p>
      </dgm:t>
    </dgm:pt>
    <dgm:pt modelId="{D052F0AD-6F55-4A8D-8A33-20336A9EC48E}" type="sibTrans" cxnId="{4846B3BE-91F4-4519-A354-B36E18C40DB2}">
      <dgm:prSet custT="1"/>
      <dgm:spPr/>
      <dgm:t>
        <a:bodyPr/>
        <a:lstStyle/>
        <a:p>
          <a:endParaRPr kumimoji="1" lang="ja-JP" altLang="en-US" sz="1800" dirty="0"/>
        </a:p>
      </dgm:t>
    </dgm:pt>
    <dgm:pt modelId="{5913C040-5AA0-4CF2-8493-A7C99F834DA5}">
      <dgm:prSet phldrT="[テキスト]" custT="1"/>
      <dgm:spPr/>
      <dgm:t>
        <a:bodyPr/>
        <a:lstStyle/>
        <a:p>
          <a:r>
            <a:rPr kumimoji="1" lang="ja-JP" altLang="en-US" sz="2400" dirty="0" smtClean="0"/>
            <a:t>車輪を回す力</a:t>
          </a:r>
          <a:endParaRPr kumimoji="1" lang="ja-JP" altLang="en-US" sz="2400" dirty="0"/>
        </a:p>
      </dgm:t>
    </dgm:pt>
    <dgm:pt modelId="{D1DDEE90-E76F-443F-AA6F-FFD09343B035}" type="parTrans" cxnId="{2FB5A5A0-4939-424A-AC58-3296338F258F}">
      <dgm:prSet/>
      <dgm:spPr/>
      <dgm:t>
        <a:bodyPr/>
        <a:lstStyle/>
        <a:p>
          <a:endParaRPr kumimoji="1" lang="ja-JP" altLang="en-US" sz="2000"/>
        </a:p>
      </dgm:t>
    </dgm:pt>
    <dgm:pt modelId="{4C26B6F7-B046-4317-842D-2CAF72A73D48}" type="sibTrans" cxnId="{2FB5A5A0-4939-424A-AC58-3296338F258F}">
      <dgm:prSet/>
      <dgm:spPr/>
      <dgm:t>
        <a:bodyPr/>
        <a:lstStyle/>
        <a:p>
          <a:endParaRPr kumimoji="1" lang="ja-JP" altLang="en-US" sz="2000"/>
        </a:p>
      </dgm:t>
    </dgm:pt>
    <dgm:pt modelId="{4813C274-817A-4499-B340-47DB9345554A}" type="pres">
      <dgm:prSet presAssocID="{33412BB6-F6FD-406E-92A3-6F3F459B5C8B}" presName="linearFlow" presStyleCnt="0">
        <dgm:presLayoutVars>
          <dgm:resizeHandles val="exact"/>
        </dgm:presLayoutVars>
      </dgm:prSet>
      <dgm:spPr/>
    </dgm:pt>
    <dgm:pt modelId="{D9D75D19-7BA2-44B9-B1BC-C840B282B71D}" type="pres">
      <dgm:prSet presAssocID="{92A6A4A6-7268-479E-AE27-4D7B96FDDC16}" presName="node" presStyleLbl="node1" presStyleIdx="0" presStyleCnt="3" custLinFactNeighborX="-3670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171D0B1-6D85-45C6-9D81-EF179BDCD814}" type="pres">
      <dgm:prSet presAssocID="{B5A77FFF-7142-48E3-957E-BD8258AA2C2F}" presName="sibTrans" presStyleLbl="sibTrans2D1" presStyleIdx="0" presStyleCnt="2"/>
      <dgm:spPr/>
      <dgm:t>
        <a:bodyPr/>
        <a:lstStyle/>
        <a:p>
          <a:endParaRPr kumimoji="1" lang="ja-JP" altLang="en-US"/>
        </a:p>
      </dgm:t>
    </dgm:pt>
    <dgm:pt modelId="{E46695BF-6284-4970-8EAE-CCCA4BE68092}" type="pres">
      <dgm:prSet presAssocID="{B5A77FFF-7142-48E3-957E-BD8258AA2C2F}" presName="connectorText" presStyleLbl="sibTrans2D1" presStyleIdx="0" presStyleCnt="2"/>
      <dgm:spPr/>
      <dgm:t>
        <a:bodyPr/>
        <a:lstStyle/>
        <a:p>
          <a:endParaRPr kumimoji="1" lang="ja-JP" altLang="en-US"/>
        </a:p>
      </dgm:t>
    </dgm:pt>
    <dgm:pt modelId="{6E34824B-9ADF-47B3-9C63-3E0445CB4CE5}" type="pres">
      <dgm:prSet presAssocID="{51453FA2-3395-4F04-A895-86DD45E943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BEAFDEB6-CAF7-4844-BEEB-1D0072EA4CEF}" type="pres">
      <dgm:prSet presAssocID="{D052F0AD-6F55-4A8D-8A33-20336A9EC48E}" presName="sibTrans" presStyleLbl="sibTrans2D1" presStyleIdx="1" presStyleCnt="2"/>
      <dgm:spPr/>
      <dgm:t>
        <a:bodyPr/>
        <a:lstStyle/>
        <a:p>
          <a:endParaRPr kumimoji="1" lang="ja-JP" altLang="en-US"/>
        </a:p>
      </dgm:t>
    </dgm:pt>
    <dgm:pt modelId="{3A6EF2B6-4C4B-42FB-9815-B8034E141258}" type="pres">
      <dgm:prSet presAssocID="{D052F0AD-6F55-4A8D-8A33-20336A9EC48E}" presName="connectorText" presStyleLbl="sibTrans2D1" presStyleIdx="1" presStyleCnt="2"/>
      <dgm:spPr/>
      <dgm:t>
        <a:bodyPr/>
        <a:lstStyle/>
        <a:p>
          <a:endParaRPr kumimoji="1" lang="ja-JP" altLang="en-US"/>
        </a:p>
      </dgm:t>
    </dgm:pt>
    <dgm:pt modelId="{14C61504-8F25-4694-937F-20F1C7E53AEA}" type="pres">
      <dgm:prSet presAssocID="{5913C040-5AA0-4CF2-8493-A7C99F834DA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2FB5A5A0-4939-424A-AC58-3296338F258F}" srcId="{33412BB6-F6FD-406E-92A3-6F3F459B5C8B}" destId="{5913C040-5AA0-4CF2-8493-A7C99F834DA5}" srcOrd="2" destOrd="0" parTransId="{D1DDEE90-E76F-443F-AA6F-FFD09343B035}" sibTransId="{4C26B6F7-B046-4317-842D-2CAF72A73D48}"/>
    <dgm:cxn modelId="{4846B3BE-91F4-4519-A354-B36E18C40DB2}" srcId="{33412BB6-F6FD-406E-92A3-6F3F459B5C8B}" destId="{51453FA2-3395-4F04-A895-86DD45E9431B}" srcOrd="1" destOrd="0" parTransId="{C6BD52DB-F8ED-4D01-A106-43B3A0690DCA}" sibTransId="{D052F0AD-6F55-4A8D-8A33-20336A9EC48E}"/>
    <dgm:cxn modelId="{0B668DBC-5194-4038-933E-99E226ED280D}" type="presOf" srcId="{B5A77FFF-7142-48E3-957E-BD8258AA2C2F}" destId="{E46695BF-6284-4970-8EAE-CCCA4BE68092}" srcOrd="1" destOrd="0" presId="urn:microsoft.com/office/officeart/2005/8/layout/process2"/>
    <dgm:cxn modelId="{035CD5B5-4629-4377-9141-A462F4B0266F}" type="presOf" srcId="{92A6A4A6-7268-479E-AE27-4D7B96FDDC16}" destId="{D9D75D19-7BA2-44B9-B1BC-C840B282B71D}" srcOrd="0" destOrd="0" presId="urn:microsoft.com/office/officeart/2005/8/layout/process2"/>
    <dgm:cxn modelId="{CEA135DE-6A84-41EC-80AC-01C34B1733C0}" type="presOf" srcId="{B5A77FFF-7142-48E3-957E-BD8258AA2C2F}" destId="{8171D0B1-6D85-45C6-9D81-EF179BDCD814}" srcOrd="0" destOrd="0" presId="urn:microsoft.com/office/officeart/2005/8/layout/process2"/>
    <dgm:cxn modelId="{C85BCB6E-179D-4953-9801-A192DB158150}" srcId="{33412BB6-F6FD-406E-92A3-6F3F459B5C8B}" destId="{92A6A4A6-7268-479E-AE27-4D7B96FDDC16}" srcOrd="0" destOrd="0" parTransId="{6C15B293-B677-4C85-B46C-48982159B9B0}" sibTransId="{B5A77FFF-7142-48E3-957E-BD8258AA2C2F}"/>
    <dgm:cxn modelId="{2EDB7CBC-70AC-4536-8BCB-35CE1575C2B3}" type="presOf" srcId="{51453FA2-3395-4F04-A895-86DD45E9431B}" destId="{6E34824B-9ADF-47B3-9C63-3E0445CB4CE5}" srcOrd="0" destOrd="0" presId="urn:microsoft.com/office/officeart/2005/8/layout/process2"/>
    <dgm:cxn modelId="{CC6C869C-0B02-43E1-A79C-F40EB9D53A93}" type="presOf" srcId="{D052F0AD-6F55-4A8D-8A33-20336A9EC48E}" destId="{BEAFDEB6-CAF7-4844-BEEB-1D0072EA4CEF}" srcOrd="0" destOrd="0" presId="urn:microsoft.com/office/officeart/2005/8/layout/process2"/>
    <dgm:cxn modelId="{3B6CBA8E-B4F4-478C-A941-634432E55A01}" type="presOf" srcId="{5913C040-5AA0-4CF2-8493-A7C99F834DA5}" destId="{14C61504-8F25-4694-937F-20F1C7E53AEA}" srcOrd="0" destOrd="0" presId="urn:microsoft.com/office/officeart/2005/8/layout/process2"/>
    <dgm:cxn modelId="{82C49953-C45A-4F06-BF28-4ABD6B27FD6D}" type="presOf" srcId="{D052F0AD-6F55-4A8D-8A33-20336A9EC48E}" destId="{3A6EF2B6-4C4B-42FB-9815-B8034E141258}" srcOrd="1" destOrd="0" presId="urn:microsoft.com/office/officeart/2005/8/layout/process2"/>
    <dgm:cxn modelId="{3BD135D2-2422-478D-B2DE-3EA74839D611}" type="presOf" srcId="{33412BB6-F6FD-406E-92A3-6F3F459B5C8B}" destId="{4813C274-817A-4499-B340-47DB9345554A}" srcOrd="0" destOrd="0" presId="urn:microsoft.com/office/officeart/2005/8/layout/process2"/>
    <dgm:cxn modelId="{B2DD502C-F032-46C4-8D17-2B4766ED0B0D}" type="presParOf" srcId="{4813C274-817A-4499-B340-47DB9345554A}" destId="{D9D75D19-7BA2-44B9-B1BC-C840B282B71D}" srcOrd="0" destOrd="0" presId="urn:microsoft.com/office/officeart/2005/8/layout/process2"/>
    <dgm:cxn modelId="{05B47ECA-AA66-4392-8496-A7AB12C04368}" type="presParOf" srcId="{4813C274-817A-4499-B340-47DB9345554A}" destId="{8171D0B1-6D85-45C6-9D81-EF179BDCD814}" srcOrd="1" destOrd="0" presId="urn:microsoft.com/office/officeart/2005/8/layout/process2"/>
    <dgm:cxn modelId="{C35F0E21-D359-451E-8E89-B8D78A877D56}" type="presParOf" srcId="{8171D0B1-6D85-45C6-9D81-EF179BDCD814}" destId="{E46695BF-6284-4970-8EAE-CCCA4BE68092}" srcOrd="0" destOrd="0" presId="urn:microsoft.com/office/officeart/2005/8/layout/process2"/>
    <dgm:cxn modelId="{EA539A9D-E51E-4656-B7DE-B1AB1AE4DD07}" type="presParOf" srcId="{4813C274-817A-4499-B340-47DB9345554A}" destId="{6E34824B-9ADF-47B3-9C63-3E0445CB4CE5}" srcOrd="2" destOrd="0" presId="urn:microsoft.com/office/officeart/2005/8/layout/process2"/>
    <dgm:cxn modelId="{39552BF5-776A-4A16-8971-FB334B6D8BBD}" type="presParOf" srcId="{4813C274-817A-4499-B340-47DB9345554A}" destId="{BEAFDEB6-CAF7-4844-BEEB-1D0072EA4CEF}" srcOrd="3" destOrd="0" presId="urn:microsoft.com/office/officeart/2005/8/layout/process2"/>
    <dgm:cxn modelId="{859E1E64-3273-4386-B3BA-4E14D93513E9}" type="presParOf" srcId="{BEAFDEB6-CAF7-4844-BEEB-1D0072EA4CEF}" destId="{3A6EF2B6-4C4B-42FB-9815-B8034E141258}" srcOrd="0" destOrd="0" presId="urn:microsoft.com/office/officeart/2005/8/layout/process2"/>
    <dgm:cxn modelId="{9A6F3FEB-A2CF-4DBD-AFB7-26DCA12B7D2E}" type="presParOf" srcId="{4813C274-817A-4499-B340-47DB9345554A}" destId="{14C61504-8F25-4694-937F-20F1C7E53A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6114" cy="355363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110" y="1"/>
            <a:ext cx="4436114" cy="355363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FFD8797D-5989-400F-B3C4-DB24DD00AFB1}" type="datetimeFigureOut">
              <a:rPr kumimoji="1" lang="ja-JP" altLang="en-US" smtClean="0"/>
              <a:t>2015/2/10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6742803"/>
            <a:ext cx="4436114" cy="35536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r>
              <a:rPr kumimoji="1" lang="en-US" altLang="ja-JP" smtClean="0"/>
              <a:t>vib7h_B.pptx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110" y="6742803"/>
            <a:ext cx="4436114" cy="35536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EB58A30-2FC6-42B7-B5F6-4BE94621AD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162767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9" cy="354965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9" cy="354965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5A981ABF-7F12-40E9-B292-56E91A1356AB}" type="datetimeFigureOut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31813"/>
            <a:ext cx="3551237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3" y="3372168"/>
            <a:ext cx="8187690" cy="3194685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743103"/>
            <a:ext cx="4434999" cy="354965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r>
              <a:rPr kumimoji="1" lang="en-US" altLang="ja-JP" smtClean="0"/>
              <a:t>vib7h_B.pptx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247" y="6743103"/>
            <a:ext cx="4434999" cy="354965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81738E1-E009-4113-8D51-5ACB88619268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61455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38E1-E009-4113-8D51-5ACB88619268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vib7h_B.pptx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1319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"/>
            <a:ext cx="9144001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 userDrawn="1"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rgbClr val="FFC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ja-JP" altLang="ja-JP" sz="2400" dirty="0">
                <a:latin typeface="Times New Roman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endParaRPr kumimoji="0" lang="ja-JP" altLang="ja-JP" sz="2400" dirty="0">
                <a:latin typeface="Times New Roman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361" y="671"/>
              <a:ext cx="1445" cy="1990"/>
              <a:chOff x="361" y="671"/>
              <a:chExt cx="1445" cy="1990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1"/>
                <a:ext cx="369" cy="4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</p:grpSp>
      </p:grpSp>
      <p:pic>
        <p:nvPicPr>
          <p:cNvPr id="18" name="Picture 21" descr="logomark1_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63" y="22225"/>
            <a:ext cx="21907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22"/>
          <p:cNvSpPr txBox="1">
            <a:spLocks noChangeArrowheads="1"/>
          </p:cNvSpPr>
          <p:nvPr/>
        </p:nvSpPr>
        <p:spPr bwMode="auto">
          <a:xfrm>
            <a:off x="6281042" y="88900"/>
            <a:ext cx="2611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Narrow" pitchFamily="34" charset="0"/>
              </a:rPr>
              <a:t>UTSUNOMIYA UNIVERSITY</a:t>
            </a:r>
          </a:p>
        </p:txBody>
      </p:sp>
      <p:sp>
        <p:nvSpPr>
          <p:cNvPr id="1742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lnSpc>
                <a:spcPct val="125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20" name="Rectangle 1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F8AAC6-F56F-468B-9876-44C6AB2DAD59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21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22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543800" y="6400800"/>
            <a:ext cx="1143000" cy="381000"/>
          </a:xfrm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25" name="Rectangle 12"/>
          <p:cNvSpPr>
            <a:spLocks noChangeArrowheads="1"/>
          </p:cNvSpPr>
          <p:nvPr userDrawn="1"/>
        </p:nvSpPr>
        <p:spPr bwMode="auto">
          <a:xfrm>
            <a:off x="568325" y="1690688"/>
            <a:ext cx="573088" cy="633412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/>
          <a:lstStyle/>
          <a:p>
            <a:endParaRPr kumimoji="0" lang="ja-JP" altLang="ja-JP" sz="2400" dirty="0">
              <a:latin typeface="Times New Roman" charset="0"/>
            </a:endParaRPr>
          </a:p>
        </p:txBody>
      </p:sp>
      <p:sp>
        <p:nvSpPr>
          <p:cNvPr id="27" name="Rectangle 12"/>
          <p:cNvSpPr>
            <a:spLocks noChangeArrowheads="1"/>
          </p:cNvSpPr>
          <p:nvPr userDrawn="1"/>
        </p:nvSpPr>
        <p:spPr bwMode="auto">
          <a:xfrm>
            <a:off x="568325" y="1076325"/>
            <a:ext cx="573087" cy="623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ja-JP" altLang="ja-JP" sz="2400" dirty="0">
              <a:latin typeface="Times New Roman" charset="0"/>
            </a:endParaRPr>
          </a:p>
        </p:txBody>
      </p:sp>
      <p:sp>
        <p:nvSpPr>
          <p:cNvPr id="28" name="Rectangle 12"/>
          <p:cNvSpPr>
            <a:spLocks noChangeArrowheads="1"/>
          </p:cNvSpPr>
          <p:nvPr userDrawn="1"/>
        </p:nvSpPr>
        <p:spPr bwMode="auto">
          <a:xfrm>
            <a:off x="0" y="1700213"/>
            <a:ext cx="568325" cy="623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ja-JP" altLang="ja-JP" sz="2400" dirty="0">
              <a:latin typeface="Times New Roman" charset="0"/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2880879" y="1003308"/>
            <a:ext cx="61414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 smtClean="0">
                <a:solidFill>
                  <a:schemeClr val="accent6"/>
                </a:solidFill>
              </a:rPr>
              <a:t>Excel</a:t>
            </a:r>
            <a:r>
              <a:rPr lang="ja-JP" altLang="en-US" sz="3600" dirty="0" smtClean="0">
                <a:solidFill>
                  <a:schemeClr val="accent6"/>
                </a:solidFill>
              </a:rPr>
              <a:t>で学ぶ振動基礎（</a:t>
            </a:r>
            <a:r>
              <a:rPr lang="en-US" altLang="ja-JP" sz="3600" dirty="0" smtClean="0">
                <a:solidFill>
                  <a:schemeClr val="accent6"/>
                </a:solidFill>
              </a:rPr>
              <a:t>7</a:t>
            </a:r>
            <a:r>
              <a:rPr lang="ja-JP" altLang="en-US" sz="3600" dirty="0" smtClean="0">
                <a:solidFill>
                  <a:schemeClr val="accent6"/>
                </a:solidFill>
              </a:rPr>
              <a:t>時間）</a:t>
            </a:r>
            <a:endParaRPr lang="ja-JP" altLang="en-US" sz="3600" dirty="0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3010644" y="4239732"/>
            <a:ext cx="602699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400" dirty="0" smtClean="0">
                <a:latin typeface="ＭＳ ゴシック" pitchFamily="49" charset="-128"/>
                <a:ea typeface="ＭＳ ゴシック" pitchFamily="49" charset="-128"/>
              </a:rPr>
              <a:t>宇都宮大学大学院工学研究科</a:t>
            </a:r>
            <a:endParaRPr lang="en-US" altLang="ja-JP" sz="3400" dirty="0" smtClean="0">
              <a:latin typeface="ＭＳ ゴシック" pitchFamily="49" charset="-128"/>
              <a:ea typeface="ＭＳ ゴシック" pitchFamily="49" charset="-128"/>
            </a:endParaRPr>
          </a:p>
          <a:p>
            <a:r>
              <a:rPr lang="ja-JP" altLang="en-US" sz="3400" dirty="0" smtClean="0">
                <a:latin typeface="ＭＳ ゴシック" pitchFamily="49" charset="-128"/>
                <a:ea typeface="ＭＳ ゴシック" pitchFamily="49" charset="-128"/>
              </a:rPr>
              <a:t>機械知能工学専攻 吉田 勝俊</a:t>
            </a:r>
            <a:endParaRPr lang="ja-JP" altLang="en-US" sz="3400" dirty="0">
              <a:latin typeface="ＭＳ ゴシック" pitchFamily="49" charset="-128"/>
              <a:ea typeface="ＭＳ ゴシック" pitchFamily="49" charset="-128"/>
            </a:endParaRPr>
          </a:p>
        </p:txBody>
      </p:sp>
      <p:sp>
        <p:nvSpPr>
          <p:cNvPr id="3" name="テキスト ボックス 2"/>
          <p:cNvSpPr txBox="1"/>
          <p:nvPr userDrawn="1"/>
        </p:nvSpPr>
        <p:spPr>
          <a:xfrm>
            <a:off x="3010644" y="5513340"/>
            <a:ext cx="5798169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ja-JP" sz="2200" dirty="0" smtClean="0">
                <a:solidFill>
                  <a:srgbClr val="FF0066"/>
                </a:solidFill>
              </a:rPr>
              <a:t>※</a:t>
            </a:r>
            <a:r>
              <a:rPr kumimoji="1" lang="ja-JP" altLang="en-US" sz="2200" dirty="0" smtClean="0">
                <a:solidFill>
                  <a:srgbClr val="FF0066"/>
                </a:solidFill>
              </a:rPr>
              <a:t>教材</a:t>
            </a:r>
            <a:r>
              <a:rPr kumimoji="1" lang="ja-JP" altLang="en-US" sz="2200" dirty="0" smtClean="0">
                <a:solidFill>
                  <a:srgbClr val="FF0066"/>
                </a:solidFill>
              </a:rPr>
              <a:t>のダウンロード</a:t>
            </a:r>
            <a:endParaRPr kumimoji="1" lang="en-US" altLang="ja-JP" sz="2200" dirty="0" smtClean="0">
              <a:solidFill>
                <a:srgbClr val="FF0066"/>
              </a:solidFill>
            </a:endParaRPr>
          </a:p>
          <a:p>
            <a:pPr algn="r">
              <a:lnSpc>
                <a:spcPct val="110000"/>
              </a:lnSpc>
            </a:pPr>
            <a:r>
              <a:rPr kumimoji="1" lang="en-US" altLang="ja-JP" sz="2200" dirty="0" smtClean="0">
                <a:solidFill>
                  <a:srgbClr val="FF0066"/>
                </a:solidFill>
                <a:sym typeface="Wingdings" pitchFamily="2" charset="2"/>
              </a:rPr>
              <a:t> </a:t>
            </a:r>
            <a:r>
              <a:rPr kumimoji="1" lang="en-US" altLang="ja-JP" sz="2200" dirty="0" smtClean="0">
                <a:solidFill>
                  <a:srgbClr val="FF0066"/>
                </a:solidFill>
              </a:rPr>
              <a:t>http://edu.katzlab.jp/lec/vib7h/</a:t>
            </a:r>
          </a:p>
        </p:txBody>
      </p:sp>
    </p:spTree>
    <p:extLst>
      <p:ext uri="{BB962C8B-B14F-4D97-AF65-F5344CB8AC3E}">
        <p14:creationId xmlns:p14="http://schemas.microsoft.com/office/powerpoint/2010/main" val="3012491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dirty="0" smtClean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282623-C5DF-4086-923A-2BBDA10E2AF8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4572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20DB52-D65F-46FC-85BF-3C372AC4395D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9795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8674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867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094160-DE14-4484-9F10-F31426EFE316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3620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タイトル、2 つのコンテンツ (横)、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457200" y="1333500"/>
            <a:ext cx="4038600" cy="2476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quarter" idx="2"/>
          </p:nvPr>
        </p:nvSpPr>
        <p:spPr>
          <a:xfrm>
            <a:off x="4648200" y="1333500"/>
            <a:ext cx="4038600" cy="2476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half" idx="3"/>
          </p:nvPr>
        </p:nvSpPr>
        <p:spPr>
          <a:xfrm>
            <a:off x="457200" y="3886200"/>
            <a:ext cx="8229600" cy="24384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BD95A7-6940-4BB5-BA2E-996C8DFDEE3A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2649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タイトル、コンテンツ、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8229600" cy="2514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3810000"/>
            <a:ext cx="8229600" cy="2514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4154C7-47B5-4239-8694-B22ABEB7A537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614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A3633F-AF8D-4A7C-8025-7A653F25696E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6929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500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4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AFBE0C-DFBF-499B-88B9-10664CE038FB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426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922E21-7530-4AEB-BD73-FF9C5A84E764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03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62608"/>
            <a:ext cx="8229600" cy="662136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18214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1867941"/>
            <a:ext cx="4040188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8200" y="118214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1867941"/>
            <a:ext cx="4041775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D6F6FD-C282-497D-9DB8-E156FADC3F20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46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付き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65383"/>
            <a:ext cx="8229600" cy="662136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203719"/>
            <a:ext cx="8219256" cy="485800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1761527"/>
            <a:ext cx="8219256" cy="44253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D6F6FD-C282-497D-9DB8-E156FADC3F20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3007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0E1E64-AF79-40B0-A19B-32F796084C23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698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3CFFC5-E085-4D96-9CED-843B375C86C1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076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3A0488-DA8A-4782-A1A9-255CD0BA213D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4191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400800"/>
            <a:ext cx="5257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ea typeface="ＭＳ Ｐゴシック" pitchFamily="50" charset="-128"/>
              </a:defRPr>
            </a:lvl1pPr>
          </a:lstStyle>
          <a:p>
            <a:endParaRPr kumimoji="1" lang="ja-JP" altLang="en-US" dirty="0"/>
          </a:p>
        </p:txBody>
      </p:sp>
      <p:grpSp>
        <p:nvGrpSpPr>
          <p:cNvPr id="1027" name="Group 4"/>
          <p:cNvGrpSpPr>
            <a:grpSpLocks/>
          </p:cNvGrpSpPr>
          <p:nvPr/>
        </p:nvGrpSpPr>
        <p:grpSpPr bwMode="auto">
          <a:xfrm>
            <a:off x="0" y="0"/>
            <a:ext cx="9144000" cy="533400"/>
            <a:chOff x="0" y="0"/>
            <a:chExt cx="5760" cy="336"/>
          </a:xfrm>
        </p:grpSpPr>
        <p:sp>
          <p:nvSpPr>
            <p:cNvPr id="1034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rgbClr val="FFC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ja-JP" altLang="ja-JP" sz="2400" dirty="0">
                <a:latin typeface="Times New Roman" charset="0"/>
              </a:endParaRPr>
            </a:p>
          </p:txBody>
        </p:sp>
        <p:sp>
          <p:nvSpPr>
            <p:cNvPr id="1035" name="Rectangle 6"/>
            <p:cNvSpPr>
              <a:spLocks noChangeArrowheads="1"/>
            </p:cNvSpPr>
            <p:nvPr/>
          </p:nvSpPr>
          <p:spPr bwMode="auto">
            <a:xfrm>
              <a:off x="283" y="85"/>
              <a:ext cx="5477" cy="173"/>
            </a:xfrm>
            <a:prstGeom prst="rect">
              <a:avLst/>
            </a:prstGeom>
            <a:gradFill rotWithShape="0">
              <a:gsLst>
                <a:gs pos="0">
                  <a:srgbClr val="FFC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sz="2400" dirty="0">
                <a:latin typeface="Times New Roman" charset="0"/>
              </a:endParaRPr>
            </a:p>
          </p:txBody>
        </p:sp>
        <p:sp>
          <p:nvSpPr>
            <p:cNvPr id="1036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dirty="0">
                <a:solidFill>
                  <a:schemeClr val="hlink"/>
                </a:solidFill>
              </a:endParaRPr>
            </a:p>
          </p:txBody>
        </p:sp>
        <p:sp>
          <p:nvSpPr>
            <p:cNvPr id="1037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39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5" cy="8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dirty="0">
                <a:solidFill>
                  <a:schemeClr val="hlink"/>
                </a:solidFill>
              </a:endParaRPr>
            </a:p>
          </p:txBody>
        </p:sp>
        <p:sp>
          <p:nvSpPr>
            <p:cNvPr id="1040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sz="2400" dirty="0">
                <a:latin typeface="Times New Roman" charset="0"/>
              </a:endParaRPr>
            </a:p>
          </p:txBody>
        </p:sp>
      </p:grpSp>
      <p:sp>
        <p:nvSpPr>
          <p:cNvPr id="1028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29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640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91200" y="640080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ea typeface="ＭＳ Ｐゴシック" pitchFamily="50" charset="-128"/>
              </a:defRPr>
            </a:lvl1pPr>
          </a:lstStyle>
          <a:p>
            <a:fld id="{F8ABDF6D-4031-4DCF-8CF1-D70F4EEE9EF2}" type="datetime1">
              <a:rPr kumimoji="1" lang="ja-JP" altLang="en-US" smtClean="0"/>
              <a:t>2015/2/10</a:t>
            </a:fld>
            <a:endParaRPr kumimoji="1" lang="ja-JP" alt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416" y="6400800"/>
            <a:ext cx="643136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600">
                <a:solidFill>
                  <a:schemeClr val="accent6"/>
                </a:solidFill>
                <a:latin typeface="Arial Black" pitchFamily="34" charset="0"/>
                <a:ea typeface="ＭＳ Ｐゴシック" pitchFamily="50" charset="-128"/>
              </a:defRPr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32" name="Picture 18" descr="logomark1_M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63" y="22225"/>
            <a:ext cx="21907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Text Box 19"/>
          <p:cNvSpPr txBox="1">
            <a:spLocks noChangeArrowheads="1"/>
          </p:cNvSpPr>
          <p:nvPr/>
        </p:nvSpPr>
        <p:spPr bwMode="auto">
          <a:xfrm>
            <a:off x="6281042" y="88900"/>
            <a:ext cx="2611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Narrow" pitchFamily="34" charset="0"/>
              </a:rPr>
              <a:t>UTSUNOMIYA UNIVERSITY</a:t>
            </a: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687388" y="2939"/>
            <a:ext cx="139700" cy="138113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/>
          <a:lstStyle/>
          <a:p>
            <a:endParaRPr kumimoji="0" lang="ja-JP" altLang="ja-JP" dirty="0">
              <a:solidFill>
                <a:schemeClr val="hlink"/>
              </a:solidFill>
            </a:endParaRP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548031" y="134619"/>
            <a:ext cx="139700" cy="138113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/>
          <a:lstStyle/>
          <a:p>
            <a:endParaRPr kumimoji="0" lang="ja-JP" altLang="ja-JP" dirty="0">
              <a:solidFill>
                <a:schemeClr val="hlink"/>
              </a:solidFill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408500" y="272733"/>
            <a:ext cx="139188" cy="136844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/>
          <a:lstStyle/>
          <a:p>
            <a:endParaRPr kumimoji="0" lang="ja-JP" altLang="ja-JP" dirty="0">
              <a:solidFill>
                <a:schemeClr val="hlin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4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accent5">
              <a:lumMod val="75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" pitchFamily="2" charset="2"/>
        <a:buChar char="n"/>
        <a:defRPr kumimoji="1" sz="3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8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SzPct val="65000"/>
        <a:buFont typeface="Wingdings" pitchFamily="2" charset="2"/>
        <a:buChar char="n"/>
        <a:defRPr kumimoji="1" sz="24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0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Wingdings" pitchFamily="2" charset="2"/>
        <a:buChar char="§"/>
        <a:defRPr kumimoji="1" sz="20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3.png"/><Relationship Id="rId9" Type="http://schemas.microsoft.com/office/2007/relationships/diagramDrawing" Target="../diagrams/drawing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第４講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運動方程式の立て方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612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解答例　</a:t>
            </a:r>
            <a:r>
              <a:rPr lang="en-US" altLang="ja-JP" dirty="0"/>
              <a:t>1/3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altLang="ja-JP" i="1">
                              <a:latin typeface="Cambria Math"/>
                            </a:rPr>
                            <m:t>𝑑𝑥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altLang="ja-JP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US" altLang="ja-JP" i="1">
                                  <a:latin typeface="Cambria Math"/>
                                </a:rPr>
                                <m:t>𝑥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altLang="ja-JP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kumimoji="1" lang="en-US" altLang="ja-JP" dirty="0" smtClean="0"/>
              </a:p>
              <a:p>
                <a:pPr marL="0" indent="0">
                  <a:buNone/>
                </a:pPr>
                <a:r>
                  <a:rPr lang="en-US" altLang="ja-JP" dirty="0"/>
                  <a:t>	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𝑑𝑥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𝑎</m:t>
                            </m:r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p>
                        </m:sSup>
                      </m:e>
                    </m:d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e>
                    </m:func>
                    <m:r>
                      <a:rPr lang="en-US" altLang="ja-JP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𝑎</m:t>
                        </m:r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sup>
                    </m:sSup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𝑑𝑥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e>
                        </m:func>
                      </m:e>
                    </m:d>
                  </m:oMath>
                </a14:m>
                <a:endParaRPr lang="en-US" altLang="ja-JP" dirty="0" smtClean="0"/>
              </a:p>
              <a:p>
                <a:pPr marL="0" indent="0">
                  <a:buNone/>
                </a:pPr>
                <a:r>
                  <a:rPr lang="en-US" altLang="ja-JP" dirty="0" smtClean="0"/>
                  <a:t>	</a:t>
                </a:r>
                <a14:m>
                  <m:oMath xmlns:m="http://schemas.openxmlformats.org/officeDocument/2006/math">
                    <m:r>
                      <a:rPr lang="en-US" altLang="ja-JP">
                        <a:latin typeface="Cambria Math"/>
                      </a:rPr>
                      <m:t>=</m:t>
                    </m:r>
                    <m:r>
                      <a:rPr lang="en-US" altLang="ja-JP" b="0" i="1" smtClean="0">
                        <a:solidFill>
                          <a:srgbClr val="00B050"/>
                        </a:solidFill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𝑎</m:t>
                        </m:r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sup>
                    </m:sSup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e>
                    </m:func>
                    <m:r>
                      <a:rPr lang="en-US" altLang="ja-JP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𝑎</m:t>
                        </m:r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sup>
                    </m:sSup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e>
                    </m:func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en-US" altLang="ja-JP" dirty="0" smtClean="0"/>
                  <a:t>	</a:t>
                </a:r>
                <a14:m>
                  <m:oMath xmlns:m="http://schemas.openxmlformats.org/officeDocument/2006/math">
                    <m:r>
                      <a:rPr lang="en-US" altLang="ja-JP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𝑎</m:t>
                        </m:r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n-US" altLang="ja-JP" b="0" i="1" smtClean="0">
                        <a:latin typeface="Cambria Math"/>
                      </a:rPr>
                      <m:t>(</m:t>
                    </m:r>
                    <m:r>
                      <a:rPr lang="en-US" altLang="ja-JP" i="1" smtClean="0">
                        <a:solidFill>
                          <a:srgbClr val="00B050"/>
                        </a:solidFill>
                        <a:latin typeface="Cambria Math"/>
                      </a:rPr>
                      <m:t>𝑎</m:t>
                    </m:r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e>
                    </m:func>
                    <m:r>
                      <a:rPr lang="en-US" altLang="ja-JP"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e>
                    </m:func>
                    <m:r>
                      <a:rPr lang="en-US" altLang="ja-JP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694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微分演算　</a:t>
            </a:r>
            <a:r>
              <a:rPr lang="en-US" altLang="ja-JP" dirty="0" smtClean="0"/>
              <a:t>2/3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ja-JP" altLang="en-US" dirty="0" smtClean="0"/>
                  <a:t>合成関数の微分</a:t>
                </a:r>
                <a:endParaRPr lang="en-US" altLang="ja-JP" dirty="0" smtClean="0"/>
              </a:p>
              <a:p>
                <a:pPr lvl="1"/>
                <a:r>
                  <a:rPr lang="en-US" altLang="ja-JP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/>
                          </a:rPr>
                          <m:t>𝑑𝑓</m:t>
                        </m:r>
                        <m:d>
                          <m:dPr>
                            <m:ctrlPr>
                              <a:rPr lang="en-US" altLang="ja-JP" sz="36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ja-JP" sz="3600" b="0" i="1" smtClean="0">
                                <a:latin typeface="Cambria Math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altLang="ja-JP" sz="36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ja-JP" sz="3600" b="0" i="1" smtClean="0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altLang="ja-JP" sz="3600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altLang="ja-JP" sz="3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ja-JP" sz="36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/>
                          </a:rPr>
                          <m:t>𝑑𝑓</m:t>
                        </m:r>
                        <m:d>
                          <m:dPr>
                            <m:ctrlPr>
                              <a:rPr lang="en-US" altLang="ja-JP" sz="36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ja-JP" sz="36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ja-JP" sz="36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f>
                      <m:fPr>
                        <m:ctrlPr>
                          <a:rPr lang="en-US" altLang="ja-JP" sz="36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sz="3600" b="0" i="1" smtClean="0">
                            <a:latin typeface="Cambria Math"/>
                          </a:rPr>
                          <m:t>𝑑𝑥</m:t>
                        </m:r>
                        <m:d>
                          <m:dPr>
                            <m:ctrlPr>
                              <a:rPr lang="en-US" altLang="ja-JP" sz="36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ja-JP" sz="3600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ja-JP" sz="3600" b="0" i="1" smtClean="0">
                            <a:latin typeface="Cambria Math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ja-JP" altLang="en-US" dirty="0" smtClean="0">
                    <a:latin typeface="Cambria Math"/>
                  </a:rPr>
                  <a:t>　</a:t>
                </a:r>
                <a:r>
                  <a:rPr lang="en-US" altLang="ja-JP" dirty="0" smtClean="0">
                    <a:latin typeface="Cambria Math"/>
                  </a:rPr>
                  <a:t>(</a:t>
                </a:r>
                <a:r>
                  <a:rPr lang="ja-JP" altLang="en-US" dirty="0" smtClean="0">
                    <a:latin typeface="Cambria Math"/>
                  </a:rPr>
                  <a:t>チェーンルール</a:t>
                </a:r>
                <a:r>
                  <a:rPr lang="en-US" altLang="ja-JP" dirty="0" smtClean="0">
                    <a:latin typeface="Cambria Math"/>
                  </a:rPr>
                  <a:t>)</a:t>
                </a: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9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971600" y="3759423"/>
            <a:ext cx="7128792" cy="1253753"/>
            <a:chOff x="1043608" y="4911551"/>
            <a:chExt cx="7128792" cy="12537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角丸四角形 6"/>
                <p:cNvSpPr/>
                <p:nvPr/>
              </p:nvSpPr>
              <p:spPr>
                <a:xfrm>
                  <a:off x="1043608" y="4941168"/>
                  <a:ext cx="7128792" cy="1224136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altLang="ja-JP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ja-JP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ja-JP" sz="28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sz="28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800">
                              <a:latin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ja-JP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a14:m>
                  <a:r>
                    <a:rPr lang="ja-JP" altLang="en-US" sz="2800" dirty="0" smtClean="0"/>
                    <a:t>   の </a:t>
                  </a:r>
                  <a:r>
                    <a:rPr lang="en-US" altLang="ja-JP" sz="2800" dirty="0" smtClean="0"/>
                    <a:t> </a:t>
                  </a:r>
                  <a:r>
                    <a:rPr lang="ja-JP" altLang="en-US" sz="2800" dirty="0" smtClean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36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ja-JP" sz="36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altLang="ja-JP" sz="36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ja-JP" sz="3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den>
                      </m:f>
                    </m:oMath>
                  </a14:m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7" name="角丸四角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608" y="4941168"/>
                  <a:ext cx="7128792" cy="1224136"/>
                </a:xfrm>
                <a:prstGeom prst="round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正方形/長方形 7"/>
            <p:cNvSpPr/>
            <p:nvPr/>
          </p:nvSpPr>
          <p:spPr>
            <a:xfrm>
              <a:off x="1043608" y="4911551"/>
              <a:ext cx="260680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solidFill>
                    <a:schemeClr val="accent2"/>
                  </a:solidFill>
                </a:rPr>
                <a:t>例題  </a:t>
              </a:r>
              <a:r>
                <a:rPr lang="en-US" altLang="ja-JP" sz="2400" dirty="0" smtClean="0">
                  <a:solidFill>
                    <a:schemeClr val="accent2"/>
                  </a:solidFill>
                </a:rPr>
                <a:t>※</a:t>
              </a:r>
              <a:r>
                <a:rPr lang="ja-JP" altLang="en-US" sz="2400" dirty="0">
                  <a:solidFill>
                    <a:schemeClr val="accent2"/>
                  </a:solidFill>
                </a:rPr>
                <a:t>あとで使う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982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解答例　</a:t>
            </a:r>
            <a:r>
              <a:rPr lang="en-US" altLang="ja-JP" dirty="0"/>
              <a:t>2/3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altLang="ja-JP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ja-JP" i="1">
                              <a:latin typeface="Cambria Math"/>
                            </a:rPr>
                            <m:t>𝑑</m:t>
                          </m:r>
                          <m:r>
                            <a:rPr lang="en-US" altLang="ja-JP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altLang="ja-JP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altLang="ja-JP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ja-JP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ja-JP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ja-JP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𝜃</m:t>
                          </m:r>
                        </m:den>
                      </m:f>
                      <m:f>
                        <m:fPr>
                          <m:ctrlPr>
                            <a:rPr lang="en-US" altLang="ja-JP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ja-JP" b="0" i="1" smtClean="0">
                              <a:latin typeface="Cambria Math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ja-JP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altLang="ja-JP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f>
                        <m:fPr>
                          <m:ctrlPr>
                            <a:rPr kumimoji="1" lang="en-US" altLang="ja-JP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/>
                            </a:rPr>
                            <m:t>𝑑</m:t>
                          </m:r>
                          <m:r>
                            <a:rPr kumimoji="1" lang="en-US" altLang="ja-JP" b="0" i="1" smtClean="0">
                              <a:latin typeface="Cambria Math"/>
                            </a:rPr>
                            <m:t>𝜃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en-US" altLang="ja-JP" dirty="0" smtClean="0"/>
              </a:p>
              <a:p>
                <a:pPr marL="0" indent="0">
                  <a:buNone/>
                </a:pPr>
                <a:endParaRPr kumimoji="1" lang="en-US" altLang="ja-JP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acc>
                        <m:accPr>
                          <m:chr m:val="̇"/>
                          <m:ctrlPr>
                            <a:rPr lang="en-US" altLang="ja-JP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971600" y="3759423"/>
            <a:ext cx="7128792" cy="1253753"/>
            <a:chOff x="1043608" y="4911551"/>
            <a:chExt cx="7128792" cy="12537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角丸四角形 7"/>
                <p:cNvSpPr/>
                <p:nvPr/>
              </p:nvSpPr>
              <p:spPr>
                <a:xfrm>
                  <a:off x="1043608" y="4941168"/>
                  <a:ext cx="7128792" cy="1224136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3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時間微分</a:t>
                  </a:r>
                  <a:r>
                    <a:rPr lang="ja-JP" altLang="en-US" sz="3600" dirty="0" smtClean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3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ja-JP" sz="3600" i="1">
                              <a:latin typeface="Cambria Math"/>
                            </a:rPr>
                            <m:t>𝑑</m:t>
                          </m:r>
                          <m:r>
                            <a:rPr lang="en-US" altLang="ja-JP" sz="3600" i="1">
                              <a:latin typeface="Cambria Math"/>
                            </a:rPr>
                            <m:t>𝜃</m:t>
                          </m:r>
                        </m:num>
                        <m:den>
                          <m:r>
                            <a:rPr lang="en-US" altLang="ja-JP" sz="3600" i="1">
                              <a:latin typeface="Cambria Math"/>
                            </a:rPr>
                            <m:t>𝑑</m:t>
                          </m:r>
                          <m:r>
                            <a:rPr lang="en-US" altLang="ja-JP" sz="36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den>
                      </m:f>
                    </m:oMath>
                  </a14:m>
                  <a:r>
                    <a:rPr lang="ja-JP" altLang="en-US" sz="3600" dirty="0" smtClean="0"/>
                    <a:t> </a:t>
                  </a:r>
                  <a:r>
                    <a:rPr lang="ja-JP" altLang="en-US" sz="3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を，よくドット</a:t>
                  </a:r>
                  <a:r>
                    <a:rPr lang="ja-JP" altLang="en-US" sz="3600" dirty="0" smtClean="0"/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ja-JP" sz="3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3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acc>
                    </m:oMath>
                  </a14:m>
                  <a:r>
                    <a:rPr lang="ja-JP" altLang="en-US" sz="3600" dirty="0" smtClean="0"/>
                    <a:t> </a:t>
                  </a:r>
                  <a:r>
                    <a:rPr lang="ja-JP" altLang="en-US" sz="3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で書く</a:t>
                  </a:r>
                  <a:endParaRPr lang="ja-JP" altLang="en-US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角丸四角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608" y="4941168"/>
                  <a:ext cx="7128792" cy="1224136"/>
                </a:xfrm>
                <a:prstGeom prst="round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正方形/長方形 8"/>
            <p:cNvSpPr/>
            <p:nvPr/>
          </p:nvSpPr>
          <p:spPr>
            <a:xfrm>
              <a:off x="1043608" y="4911551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solidFill>
                    <a:schemeClr val="accent2"/>
                  </a:solidFill>
                </a:rPr>
                <a:t>記法</a:t>
              </a:r>
              <a:endParaRPr lang="ja-JP" altLang="en-US" sz="2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374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微分演算　</a:t>
            </a:r>
            <a:r>
              <a:rPr lang="en-US" altLang="ja-JP" dirty="0" smtClean="0"/>
              <a:t>3/3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ja-JP" altLang="en-US" dirty="0" smtClean="0"/>
                  <a:t>偏微分</a:t>
                </a:r>
                <a:endParaRPr lang="en-US" altLang="ja-JP" dirty="0" smtClean="0"/>
              </a:p>
              <a:p>
                <a:pPr lvl="1"/>
                <a:r>
                  <a:rPr lang="en-US" altLang="ja-JP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6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sz="3600" i="1" smtClean="0">
                            <a:latin typeface="Cambria Math"/>
                          </a:rPr>
                          <m:t>𝜕</m:t>
                        </m:r>
                        <m:r>
                          <a:rPr lang="en-US" altLang="ja-JP" sz="3600" b="0" i="1" smtClean="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US" altLang="ja-JP" sz="3600" i="1" smtClean="0">
                            <a:latin typeface="Cambria Math"/>
                          </a:rPr>
                          <m:t>𝜕</m:t>
                        </m:r>
                        <m:r>
                          <a:rPr lang="en-US" altLang="ja-JP" sz="3600" i="1" smtClean="0">
                            <a:latin typeface="Cambria Math"/>
                          </a:rPr>
                          <m:t>𝑥</m:t>
                        </m:r>
                      </m:den>
                    </m:f>
                  </m:oMath>
                </a14:m>
                <a:r>
                  <a:rPr lang="ja-JP" altLang="en-US" dirty="0" smtClean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⇔"/>
                        <m:vertJc m:val="bot"/>
                        <m:ctrlPr>
                          <a:rPr lang="en-US" altLang="ja-JP" sz="1800" i="1">
                            <a:solidFill>
                              <a:srgbClr val="FF0066"/>
                            </a:solidFill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ja-JP" altLang="en-US" sz="1800" i="1">
                            <a:solidFill>
                              <a:srgbClr val="FF0066"/>
                            </a:solidFill>
                            <a:latin typeface="Cambria Math"/>
                          </a:rPr>
                          <m:t>定</m:t>
                        </m:r>
                        <m:r>
                          <a:rPr lang="ja-JP" altLang="en-US" sz="1800" i="1">
                            <a:solidFill>
                              <a:srgbClr val="FF0066"/>
                            </a:solidFill>
                            <a:latin typeface="Cambria Math"/>
                          </a:rPr>
                          <m:t>義</m:t>
                        </m:r>
                      </m:e>
                    </m:groupChr>
                  </m:oMath>
                </a14:m>
                <a:r>
                  <a:rPr lang="ja-JP" altLang="en-US" dirty="0">
                    <a:solidFill>
                      <a:srgbClr val="FF00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ja-JP" altLang="en-US" dirty="0"/>
                  <a:t>以外を定数とみなし，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𝑓</m:t>
                    </m:r>
                  </m:oMath>
                </a14:m>
                <a:r>
                  <a:rPr lang="ja-JP" altLang="en-US" dirty="0"/>
                  <a:t> を微分</a:t>
                </a:r>
                <a:r>
                  <a:rPr lang="ja-JP" altLang="en-US" dirty="0" smtClean="0"/>
                  <a:t>！</a:t>
                </a:r>
                <a:endParaRPr lang="en-US" altLang="ja-JP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9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971600" y="3111351"/>
            <a:ext cx="7128792" cy="1253753"/>
            <a:chOff x="1043608" y="4911551"/>
            <a:chExt cx="7128792" cy="12537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角丸四角形 6"/>
                <p:cNvSpPr/>
                <p:nvPr/>
              </p:nvSpPr>
              <p:spPr>
                <a:xfrm>
                  <a:off x="1043608" y="4941168"/>
                  <a:ext cx="7128792" cy="1224136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/>
                        </a:rPr>
                        <m:t>𝑓</m:t>
                      </m:r>
                      <m:r>
                        <a:rPr lang="en-US" altLang="ja-JP" sz="2800" b="0" i="1" smtClean="0">
                          <a:latin typeface="Cambria Math"/>
                        </a:rPr>
                        <m:t>(</m:t>
                      </m:r>
                      <m:r>
                        <a:rPr lang="en-US" altLang="ja-JP" sz="28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ja-JP" sz="2800" b="0" i="1" smtClean="0">
                          <a:latin typeface="Cambria Math"/>
                        </a:rPr>
                        <m:t>,</m:t>
                      </m:r>
                      <m:r>
                        <a:rPr lang="en-US" altLang="ja-JP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ja-JP" sz="2800" b="0" i="1" smtClean="0">
                          <a:latin typeface="Cambria Math"/>
                        </a:rPr>
                        <m:t>)=(5−4</m:t>
                      </m:r>
                      <m:func>
                        <m:funcPr>
                          <m:ctrlPr>
                            <a:rPr lang="en-US" altLang="ja-JP" sz="28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8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func>
                      <m:r>
                        <a:rPr lang="en-US" altLang="ja-JP" sz="2800" b="0" i="1" smtClean="0">
                          <a:latin typeface="Cambria Math"/>
                        </a:rPr>
                        <m:t>)</m:t>
                      </m:r>
                      <m:sSup>
                        <m:sSupPr>
                          <m:ctrlPr>
                            <a:rPr lang="en-US" altLang="ja-JP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ja-JP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ja-JP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ja-JP" altLang="en-US" sz="2800" dirty="0" smtClean="0"/>
                    <a:t> の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36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ja-JP" sz="360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ja-JP" sz="3600" b="0" i="1" smtClean="0">
                              <a:latin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altLang="ja-JP" sz="360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ja-JP" sz="36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𝑥</m:t>
                          </m:r>
                        </m:den>
                      </m:f>
                    </m:oMath>
                  </a14:m>
                  <a:r>
                    <a:rPr lang="ja-JP" altLang="en-US" sz="3600" dirty="0" smtClean="0"/>
                    <a:t>，</a:t>
                  </a:r>
                  <a:r>
                    <a:rPr lang="en-US" altLang="ja-JP" sz="36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3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ja-JP" sz="3600" i="1">
                              <a:latin typeface="Cambria Math"/>
                            </a:rPr>
                            <m:t>𝜕</m:t>
                          </m:r>
                          <m:r>
                            <a:rPr lang="en-US" altLang="ja-JP" sz="3600" b="0" i="1" smtClean="0">
                              <a:latin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altLang="ja-JP" sz="3600" i="1">
                              <a:latin typeface="Cambria Math"/>
                            </a:rPr>
                            <m:t>𝜕</m:t>
                          </m:r>
                          <m:r>
                            <a:rPr lang="en-US" altLang="ja-JP" sz="3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den>
                      </m:f>
                    </m:oMath>
                  </a14:m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7" name="角丸四角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608" y="4941168"/>
                  <a:ext cx="7128792" cy="1224136"/>
                </a:xfrm>
                <a:prstGeom prst="round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正方形/長方形 7"/>
            <p:cNvSpPr/>
            <p:nvPr/>
          </p:nvSpPr>
          <p:spPr>
            <a:xfrm>
              <a:off x="1043608" y="4911551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400" dirty="0">
                  <a:solidFill>
                    <a:schemeClr val="accent2"/>
                  </a:solidFill>
                </a:rPr>
                <a:t>例題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971600" y="4623519"/>
            <a:ext cx="7128792" cy="1253753"/>
            <a:chOff x="1043608" y="4911551"/>
            <a:chExt cx="7128792" cy="12537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角丸四角形 9"/>
                <p:cNvSpPr/>
                <p:nvPr/>
              </p:nvSpPr>
              <p:spPr>
                <a:xfrm>
                  <a:off x="1043608" y="4941168"/>
                  <a:ext cx="7128792" cy="1224136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/>
                        </a:rPr>
                        <m:t>𝑓</m:t>
                      </m:r>
                      <m:r>
                        <a:rPr lang="en-US" altLang="ja-JP" sz="2800" b="0" i="1" smtClean="0">
                          <a:latin typeface="Cambria Math"/>
                        </a:rPr>
                        <m:t>(</m:t>
                      </m:r>
                      <m:r>
                        <a:rPr lang="en-US" altLang="ja-JP" sz="28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𝜃</m:t>
                      </m:r>
                      <m:r>
                        <a:rPr lang="en-US" altLang="ja-JP" sz="2800" b="0" i="1" smtClean="0">
                          <a:latin typeface="Cambria Math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en-US" altLang="ja-JP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acc>
                      <m:r>
                        <a:rPr lang="en-US" altLang="ja-JP" sz="2800" b="0" i="1" smtClean="0">
                          <a:latin typeface="Cambria Math"/>
                        </a:rPr>
                        <m:t>)=(5−4</m:t>
                      </m:r>
                      <m:func>
                        <m:funcPr>
                          <m:ctrlPr>
                            <a:rPr lang="en-US" altLang="ja-JP" sz="28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8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en-US" altLang="ja-JP" sz="2800" b="0" i="1" smtClean="0">
                          <a:latin typeface="Cambria Math"/>
                        </a:rPr>
                        <m:t>)</m:t>
                      </m:r>
                      <m:sSup>
                        <m:sSupPr>
                          <m:ctrlPr>
                            <a:rPr lang="en-US" altLang="ja-JP" sz="2800" b="0" i="1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altLang="ja-JP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ja-JP" altLang="en-US" sz="2800" dirty="0" smtClean="0"/>
                    <a:t> の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36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ja-JP" sz="360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ja-JP" sz="3600" b="0" i="1" smtClean="0">
                              <a:latin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altLang="ja-JP" sz="360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ja-JP" sz="36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𝜃</m:t>
                          </m:r>
                        </m:den>
                      </m:f>
                    </m:oMath>
                  </a14:m>
                  <a:r>
                    <a:rPr lang="ja-JP" altLang="en-US" sz="3600" dirty="0" smtClean="0"/>
                    <a:t>，</a:t>
                  </a:r>
                  <a:r>
                    <a:rPr lang="en-US" altLang="ja-JP" sz="36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3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ja-JP" sz="3600" i="1">
                              <a:latin typeface="Cambria Math"/>
                            </a:rPr>
                            <m:t>𝜕</m:t>
                          </m:r>
                          <m:r>
                            <a:rPr lang="en-US" altLang="ja-JP" sz="3600" b="0" i="1" smtClean="0">
                              <a:latin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altLang="ja-JP" sz="3600" i="1">
                              <a:latin typeface="Cambria Math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en-US" altLang="ja-JP" sz="36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ja-JP" sz="36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acc>
                        </m:den>
                      </m:f>
                    </m:oMath>
                  </a14:m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10" name="角丸四角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608" y="4941168"/>
                  <a:ext cx="7128792" cy="1224136"/>
                </a:xfrm>
                <a:prstGeom prst="round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正方形/長方形 10"/>
            <p:cNvSpPr/>
            <p:nvPr/>
          </p:nvSpPr>
          <p:spPr>
            <a:xfrm>
              <a:off x="1043608" y="4911551"/>
              <a:ext cx="26420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solidFill>
                    <a:schemeClr val="accent2"/>
                  </a:solidFill>
                </a:rPr>
                <a:t>例題　</a:t>
              </a:r>
              <a:r>
                <a:rPr lang="en-US" altLang="ja-JP" sz="2400" dirty="0" smtClean="0">
                  <a:solidFill>
                    <a:schemeClr val="accent2"/>
                  </a:solidFill>
                </a:rPr>
                <a:t>※</a:t>
              </a:r>
              <a:r>
                <a:rPr lang="ja-JP" altLang="en-US" sz="2400" dirty="0" smtClean="0">
                  <a:solidFill>
                    <a:schemeClr val="accent2"/>
                  </a:solidFill>
                </a:rPr>
                <a:t>あとで使う</a:t>
              </a:r>
              <a:endParaRPr lang="ja-JP" altLang="en-US" sz="2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81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解答例</a:t>
            </a:r>
            <a:r>
              <a:rPr lang="ja-JP" altLang="en-US" dirty="0"/>
              <a:t>　</a:t>
            </a:r>
            <a:r>
              <a:rPr lang="en-US" altLang="ja-JP" dirty="0"/>
              <a:t>3/3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/>
                      </a:rPr>
                      <m:t>𝑓</m:t>
                    </m:r>
                    <m:r>
                      <a:rPr lang="en-US" altLang="ja-JP" i="1" smtClean="0">
                        <a:latin typeface="Cambria Math"/>
                      </a:rPr>
                      <m:t>(</m:t>
                    </m:r>
                    <m:r>
                      <a:rPr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𝑥</m:t>
                    </m:r>
                    <m:r>
                      <a:rPr lang="en-US" altLang="ja-JP" i="1">
                        <a:latin typeface="Cambria Math"/>
                      </a:rPr>
                      <m:t>,</m:t>
                    </m:r>
                    <m:r>
                      <a:rPr lang="en-US" altLang="ja-JP" i="1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  <m:r>
                      <a:rPr lang="en-US" altLang="ja-JP" i="1">
                        <a:latin typeface="Cambria Math"/>
                      </a:rPr>
                      <m:t>)=(5−4</m:t>
                    </m:r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𝑥</m:t>
                        </m:r>
                      </m:e>
                    </m:func>
                    <m:r>
                      <a:rPr lang="en-US" altLang="ja-JP" i="1">
                        <a:latin typeface="Cambria Math"/>
                      </a:rPr>
                      <m:t>)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ja-JP" dirty="0" smtClean="0"/>
                  <a:t> </a:t>
                </a:r>
                <a:r>
                  <a:rPr kumimoji="1" lang="ja-JP" altLang="en-US" dirty="0" smtClean="0"/>
                  <a:t>について，</a:t>
                </a:r>
                <a:endParaRPr kumimoji="1" lang="en-US" altLang="ja-JP" dirty="0" smtClean="0"/>
              </a:p>
              <a:p>
                <a:pPr marL="0" indent="0">
                  <a:buNone/>
                </a:pPr>
                <a:r>
                  <a:rPr kumimoji="1" lang="en-US" altLang="ja-JP" dirty="0" smtClean="0"/>
                  <a:t>	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𝜕</m:t>
                        </m:r>
                        <m:r>
                          <a:rPr lang="en-US" altLang="ja-JP" i="1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𝜕</m:t>
                        </m:r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𝑥</m:t>
                        </m:r>
                      </m:den>
                    </m:f>
                    <m:r>
                      <a:rPr lang="en-US" altLang="ja-JP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/>
                          </a:rPr>
                          <m:t>0+</m:t>
                        </m:r>
                        <m:r>
                          <a:rPr lang="en-US" altLang="ja-JP" i="1">
                            <a:latin typeface="Cambria Math"/>
                          </a:rPr>
                          <m:t>4</m:t>
                        </m:r>
                        <m:func>
                          <m:func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b="0" i="0" smtClean="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ja-JP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func>
                      </m:e>
                    </m:d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  <m:r>
                      <a:rPr lang="en-US" altLang="ja-JP" i="1">
                        <a:latin typeface="Cambria Math"/>
                      </a:rPr>
                      <m:t>4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𝑥</m:t>
                        </m:r>
                      </m:e>
                    </m:func>
                  </m:oMath>
                </a14:m>
                <a:endParaRPr kumimoji="1" lang="en-US" altLang="ja-JP" dirty="0" smtClean="0"/>
              </a:p>
              <a:p>
                <a:pPr marL="0" indent="0">
                  <a:buNone/>
                </a:pPr>
                <a:r>
                  <a:rPr lang="en-US" altLang="ja-JP" dirty="0"/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𝜕</m:t>
                        </m:r>
                        <m:r>
                          <a:rPr lang="en-US" altLang="ja-JP" i="1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𝜕</m:t>
                        </m:r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den>
                    </m:f>
                    <m:r>
                      <a:rPr lang="en-US" altLang="ja-JP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/>
                          </a:rPr>
                          <m:t>5−</m:t>
                        </m:r>
                        <m:r>
                          <a:rPr lang="en-US" altLang="ja-JP" i="1">
                            <a:latin typeface="Cambria Math"/>
                          </a:rPr>
                          <m:t>4</m:t>
                        </m:r>
                        <m:func>
                          <m:func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b="0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func>
                      </m:e>
                    </m:d>
                    <m:r>
                      <a:rPr lang="en-US" altLang="ja-JP" b="0" i="1" smtClean="0">
                        <a:latin typeface="Cambria Math"/>
                      </a:rPr>
                      <m:t>2</m:t>
                    </m:r>
                    <m:r>
                      <a:rPr lang="en-US" altLang="ja-JP" i="1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  <m:r>
                      <a:rPr lang="en-US" altLang="ja-JP" i="1">
                        <a:latin typeface="Cambria Math"/>
                      </a:rPr>
                      <m:t>=(</m:t>
                    </m:r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ja-JP" b="0" i="0" smtClean="0">
                            <a:latin typeface="Cambria Math"/>
                          </a:rPr>
                          <m:t>10−8</m:t>
                        </m:r>
                      </m:fName>
                      <m:e>
                        <m:func>
                          <m:funcPr>
                            <m:ctrlPr>
                              <a:rPr lang="en-US" altLang="ja-JP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func>
                      </m:e>
                    </m:func>
                    <m:r>
                      <a:rPr lang="en-US" altLang="ja-JP" i="1">
                        <a:latin typeface="Cambria Math"/>
                      </a:rPr>
                      <m:t>)</m:t>
                    </m:r>
                    <m:r>
                      <a:rPr lang="en-US" altLang="ja-JP" i="1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</m:oMath>
                </a14:m>
                <a:endParaRPr lang="en-US" altLang="ja-JP" dirty="0"/>
              </a:p>
              <a:p>
                <a:pPr marL="0" indent="0">
                  <a:spcBef>
                    <a:spcPts val="2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𝑓</m:t>
                    </m:r>
                    <m:r>
                      <a:rPr lang="en-US" altLang="ja-JP" i="1">
                        <a:latin typeface="Cambria Math"/>
                      </a:rPr>
                      <m:t>(</m:t>
                    </m:r>
                    <m:r>
                      <a:rPr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𝜃</m:t>
                    </m:r>
                    <m:r>
                      <a:rPr lang="en-US" altLang="ja-JP" i="1">
                        <a:latin typeface="Cambria Math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ja-JP" i="1">
                        <a:latin typeface="Cambria Math"/>
                      </a:rPr>
                      <m:t>)=(5−4</m:t>
                    </m:r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/>
                      </a:rPr>
                      <m:t>)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ja-JP" i="1">
                        <a:latin typeface="Cambria Math"/>
                      </a:rPr>
                      <m:t> </m:t>
                    </m:r>
                  </m:oMath>
                </a14:m>
                <a:r>
                  <a:rPr lang="ja-JP" altLang="en-US" dirty="0" smtClean="0"/>
                  <a:t>についても</a:t>
                </a:r>
                <a:r>
                  <a:rPr lang="ja-JP" altLang="en-US" dirty="0"/>
                  <a:t>同様</a:t>
                </a:r>
                <a:r>
                  <a:rPr lang="ja-JP" altLang="en-US" dirty="0" smtClean="0"/>
                  <a:t>に，</a:t>
                </a:r>
                <a:endParaRPr lang="ja-JP" altLang="en-US" dirty="0"/>
              </a:p>
              <a:p>
                <a:pPr marL="0" indent="0">
                  <a:buNone/>
                </a:pPr>
                <a:r>
                  <a:rPr lang="en-US" altLang="ja-JP" dirty="0"/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𝜕</m:t>
                        </m:r>
                        <m:r>
                          <a:rPr lang="en-US" altLang="ja-JP" i="1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𝜕</m:t>
                        </m:r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𝜃</m:t>
                        </m:r>
                      </m:den>
                    </m:f>
                    <m:r>
                      <a:rPr lang="en-US" altLang="ja-JP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</a:rPr>
                          <m:t>0+4</m:t>
                        </m:r>
                        <m:func>
                          <m:func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ja-JP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ja-JP" i="1">
                        <a:latin typeface="Cambria Math"/>
                      </a:rPr>
                      <m:t>=4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𝜃</m:t>
                        </m:r>
                      </m:e>
                    </m:func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en-US" altLang="ja-JP" dirty="0"/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𝜕</m:t>
                        </m:r>
                        <m:r>
                          <a:rPr lang="en-US" altLang="ja-JP" i="1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𝜕</m:t>
                        </m:r>
                        <m:acc>
                          <m:accPr>
                            <m:chr m:val="̇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altLang="ja-JP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</a:rPr>
                          <m:t>5−4</m:t>
                        </m:r>
                        <m:func>
                          <m:func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  <m:r>
                      <a:rPr lang="en-US" altLang="ja-JP" i="1">
                        <a:latin typeface="Cambria Math"/>
                      </a:rPr>
                      <m:t>2</m:t>
                    </m:r>
                    <m:acc>
                      <m:accPr>
                        <m:chr m:val="̇"/>
                        <m:ctrlP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ja-JP" i="1">
                        <a:latin typeface="Cambria Math"/>
                      </a:rPr>
                      <m:t>=(</m:t>
                    </m:r>
                    <m:r>
                      <a:rPr lang="en-US" altLang="ja-JP" b="0" i="1" smtClean="0">
                        <a:latin typeface="Cambria Math"/>
                      </a:rPr>
                      <m:t>10−8</m:t>
                    </m:r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/>
                      </a:rPr>
                      <m:t>)</m:t>
                    </m:r>
                    <m:acc>
                      <m:accPr>
                        <m:chr m:val="̇"/>
                        <m:ctrlP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9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940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解析力学</a:t>
            </a:r>
            <a:r>
              <a:rPr lang="ja-JP" altLang="en-US" dirty="0" smtClean="0"/>
              <a:t>入門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「</a:t>
            </a:r>
            <a:r>
              <a:rPr lang="ja-JP" altLang="en-US" dirty="0"/>
              <a:t>座標変換」と「エネルギー」</a:t>
            </a:r>
            <a:r>
              <a:rPr lang="ja-JP" altLang="en-US" dirty="0" smtClean="0"/>
              <a:t>から，</a:t>
            </a:r>
            <a:endParaRPr lang="en-US" altLang="ja-JP" dirty="0" smtClean="0"/>
          </a:p>
          <a:p>
            <a:r>
              <a:rPr lang="ja-JP" altLang="en-US" dirty="0" smtClean="0"/>
              <a:t>運動</a:t>
            </a:r>
            <a:r>
              <a:rPr lang="ja-JP" altLang="en-US" dirty="0"/>
              <a:t>方程式</a:t>
            </a:r>
            <a:r>
              <a:rPr lang="ja-JP" altLang="en-US" dirty="0" smtClean="0"/>
              <a:t>を「算出」！</a:t>
            </a:r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465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ラグランジュ形式の解析力学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運動方程式の立て方</a:t>
                </a:r>
                <a:endParaRPr kumimoji="1" lang="en-US" altLang="ja-JP" dirty="0" smtClean="0"/>
              </a:p>
              <a:p>
                <a:pPr marL="971550" lvl="1" indent="-51435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ja-JP" altLang="en-US" dirty="0" smtClean="0">
                    <a:solidFill>
                      <a:srgbClr val="FF0066"/>
                    </a:solidFill>
                  </a:rPr>
                  <a:t>自由度ぎりぎりの変数</a:t>
                </a:r>
                <a:r>
                  <a:rPr lang="ja-JP" altLang="en-US" dirty="0" smtClean="0"/>
                  <a:t>を選ぶ</a:t>
                </a:r>
                <a:endParaRPr lang="en-US" altLang="ja-JP" dirty="0" smtClean="0"/>
              </a:p>
              <a:p>
                <a:pPr marL="971550" lvl="1" indent="-51435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ja-JP" altLang="en-US" dirty="0" smtClean="0"/>
                  <a:t>座標変換を書き下す</a:t>
                </a:r>
                <a:endParaRPr lang="en-US" altLang="ja-JP" dirty="0" smtClean="0"/>
              </a:p>
              <a:p>
                <a:pPr marL="971550" lvl="1" indent="-51435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kumimoji="1" lang="ja-JP" altLang="en-US" dirty="0" smtClean="0"/>
                  <a:t>全運動エネルギー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kumimoji="1" lang="ja-JP" altLang="en-US" dirty="0" smtClean="0"/>
                  <a:t> </a:t>
                </a:r>
                <a:r>
                  <a:rPr lang="ja-JP" altLang="en-US" dirty="0" smtClean="0"/>
                  <a:t>を</a:t>
                </a:r>
                <a:r>
                  <a:rPr lang="ja-JP" altLang="en-US" sz="2400" dirty="0" smtClean="0">
                    <a:solidFill>
                      <a:schemeClr val="accent2"/>
                    </a:solidFill>
                  </a:rPr>
                  <a:t>①</a:t>
                </a:r>
                <a:r>
                  <a:rPr lang="ja-JP" altLang="en-US" dirty="0" smtClean="0"/>
                  <a:t>の変数で表す</a:t>
                </a:r>
                <a:endParaRPr kumimoji="1" lang="ja-JP" altLang="en-US" dirty="0" smtClean="0"/>
              </a:p>
              <a:p>
                <a:pPr marL="971550" lvl="1" indent="-51435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kumimoji="1" lang="ja-JP" altLang="en-US" dirty="0" smtClean="0"/>
                  <a:t>全ポテンシャル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𝑈</m:t>
                    </m:r>
                  </m:oMath>
                </a14:m>
                <a:r>
                  <a:rPr kumimoji="1" lang="ja-JP" altLang="en-US" dirty="0" smtClean="0"/>
                  <a:t> </a:t>
                </a:r>
                <a:r>
                  <a:rPr lang="ja-JP" altLang="en-US" dirty="0" smtClean="0"/>
                  <a:t>を</a:t>
                </a:r>
                <a:r>
                  <a:rPr lang="ja-JP" altLang="en-US" sz="2400" dirty="0" smtClean="0">
                    <a:solidFill>
                      <a:schemeClr val="accent2"/>
                    </a:solidFill>
                  </a:rPr>
                  <a:t>①</a:t>
                </a:r>
                <a:r>
                  <a:rPr lang="ja-JP" altLang="en-US" dirty="0" smtClean="0"/>
                  <a:t>の変数で表す</a:t>
                </a:r>
                <a:endParaRPr lang="en-US" altLang="ja-JP" dirty="0" smtClean="0"/>
              </a:p>
              <a:p>
                <a:pPr marL="971550" lvl="1" indent="-51435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kumimoji="1" lang="ja-JP" altLang="en-US" dirty="0" smtClean="0"/>
                  <a:t>その差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𝐿</m:t>
                    </m:r>
                    <m:r>
                      <a:rPr kumimoji="1" lang="en-US" altLang="ja-JP" b="0" i="1" smtClean="0">
                        <a:latin typeface="Cambria Math"/>
                      </a:rPr>
                      <m:t>=</m:t>
                    </m:r>
                    <m:r>
                      <a:rPr kumimoji="1" lang="en-US" altLang="ja-JP" b="0" i="1" smtClean="0">
                        <a:latin typeface="Cambria Math"/>
                      </a:rPr>
                      <m:t>𝑇</m:t>
                    </m:r>
                    <m:r>
                      <a:rPr kumimoji="1" lang="en-US" altLang="ja-JP" b="0" i="1" smtClean="0">
                        <a:latin typeface="Cambria Math"/>
                      </a:rPr>
                      <m:t>−</m:t>
                    </m:r>
                    <m:r>
                      <a:rPr kumimoji="1" lang="en-US" altLang="ja-JP" b="0" i="1" smtClean="0">
                        <a:latin typeface="Cambria Math"/>
                      </a:rPr>
                      <m:t>𝑈</m:t>
                    </m:r>
                  </m:oMath>
                </a14:m>
                <a:r>
                  <a:rPr kumimoji="1" lang="ja-JP" altLang="en-US" dirty="0" smtClean="0"/>
                  <a:t> を公式に代入する</a:t>
                </a:r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7" name="コンテンツ プレースホルダー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9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971600" y="5642084"/>
            <a:ext cx="7272808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ja-JP" altLang="en-US" sz="2800" dirty="0" smtClean="0"/>
              <a:t>以上の５段階で</a:t>
            </a:r>
            <a:r>
              <a:rPr lang="ja-JP" altLang="en-US" sz="2800" dirty="0"/>
              <a:t>，運動方程式が「算出」される！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5931159" y="2031231"/>
            <a:ext cx="3105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solidFill>
                  <a:srgbClr val="FF0066"/>
                </a:solidFill>
                <a:sym typeface="Wingdings" pitchFamily="2" charset="2"/>
              </a:rPr>
              <a:t></a:t>
            </a:r>
            <a:r>
              <a:rPr lang="ja-JP" altLang="en-US" sz="2400" dirty="0" smtClean="0">
                <a:solidFill>
                  <a:srgbClr val="FF0066"/>
                </a:solidFill>
                <a:sym typeface="Wingdings" pitchFamily="2" charset="2"/>
              </a:rPr>
              <a:t>「一般化座標」と</a:t>
            </a:r>
            <a:r>
              <a:rPr lang="ja-JP" altLang="en-US" sz="2400" dirty="0">
                <a:solidFill>
                  <a:srgbClr val="FF0066"/>
                </a:solidFill>
                <a:sym typeface="Wingdings" pitchFamily="2" charset="2"/>
              </a:rPr>
              <a:t>いう</a:t>
            </a:r>
            <a:endParaRPr lang="en-US" altLang="ja-JP" sz="24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70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単振り子（解析力学）　</a:t>
            </a:r>
            <a:r>
              <a:rPr kumimoji="1" lang="en-US" altLang="ja-JP" dirty="0" smtClean="0"/>
              <a:t>1/2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14982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ja-JP" altLang="en-US" dirty="0" smtClean="0"/>
                  <a:t>①</a:t>
                </a:r>
                <a:r>
                  <a:rPr lang="ja-JP" altLang="en-US" dirty="0"/>
                  <a:t>自由度ぎりぎりの</a:t>
                </a:r>
                <a:r>
                  <a:rPr lang="ja-JP" altLang="en-US" dirty="0" smtClean="0"/>
                  <a:t>変数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𝜃</m:t>
                    </m:r>
                  </m:oMath>
                </a14:m>
                <a:endParaRPr kumimoji="1" lang="en-US" altLang="ja-JP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ja-JP" altLang="en-US" dirty="0" smtClean="0"/>
                  <a:t>②座標変換（直交座標 ←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𝜃</m:t>
                    </m:r>
                  </m:oMath>
                </a14:m>
                <a:r>
                  <a:rPr lang="ja-JP" altLang="en-US" dirty="0" smtClean="0"/>
                  <a:t>）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ja-JP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/>
                                </a:rPr>
                                <m:t>=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𝑙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ja-JP" b="0" i="1" smtClean="0">
                                  <a:latin typeface="Cambria Math"/>
                                </a:rPr>
                                <m:t>=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/>
                                </a:rPr>
                                <m:t>𝑙</m:t>
                              </m:r>
                              <m:func>
                                <m:funcPr>
                                  <m:ctrlPr>
                                    <a:rPr lang="en-US" altLang="ja-JP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ja-JP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altLang="ja-JP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ja-JP" altLang="en-US" dirty="0" smtClean="0"/>
                  <a:t>③全運動エネルギー </a:t>
                </a:r>
                <a:r>
                  <a:rPr lang="ja-JP" altLang="en-US" dirty="0"/>
                  <a:t>𝑇 </a:t>
                </a:r>
                <a:endParaRPr lang="en-US" altLang="ja-JP" dirty="0" smtClean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𝑇</m:t>
                    </m:r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≡</m:t>
                    </m:r>
                    <m:f>
                      <m:f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altLang="ja-JP" b="0" i="1" smtClean="0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ja-JP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ja-JP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 smtClean="0"/>
              </a:p>
              <a:p>
                <a:pPr lvl="1"/>
                <a:endParaRPr lang="en-US" altLang="ja-JP" dirty="0"/>
              </a:p>
              <a:p>
                <a:pPr lvl="1"/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149824"/>
              </a:xfrm>
              <a:blipFill rotWithShape="1">
                <a:blip r:embed="rId2"/>
                <a:stretch>
                  <a:fillRect l="-1852" t="-23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484784"/>
            <a:ext cx="2550059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グループ化 6"/>
          <p:cNvGrpSpPr/>
          <p:nvPr/>
        </p:nvGrpSpPr>
        <p:grpSpPr>
          <a:xfrm>
            <a:off x="971600" y="5508372"/>
            <a:ext cx="7128792" cy="728940"/>
            <a:chOff x="1043608" y="4941171"/>
            <a:chExt cx="7128792" cy="1224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角丸四角形 7"/>
                <p:cNvSpPr/>
                <p:nvPr/>
              </p:nvSpPr>
              <p:spPr>
                <a:xfrm>
                  <a:off x="1043608" y="4941171"/>
                  <a:ext cx="7128792" cy="1224137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/>
                        </a:rPr>
                        <m:t>𝑇</m:t>
                      </m:r>
                    </m:oMath>
                  </a14:m>
                  <a:r>
                    <a:rPr lang="ja-JP" altLang="en-US" sz="2800" dirty="0" smtClean="0"/>
                    <a:t> を </a:t>
                  </a:r>
                  <a14:m>
                    <m:oMath xmlns:m="http://schemas.openxmlformats.org/officeDocument/2006/math">
                      <m:r>
                        <a:rPr lang="en-US" altLang="ja-JP" sz="2800" b="0" i="1" dirty="0" smtClean="0">
                          <a:latin typeface="Cambria Math"/>
                        </a:rPr>
                        <m:t>𝜃</m:t>
                      </m:r>
                    </m:oMath>
                  </a14:m>
                  <a:r>
                    <a:rPr lang="ja-JP" altLang="en-US" sz="2800" dirty="0" smtClean="0"/>
                    <a:t> の式で表せ</a:t>
                  </a:r>
                  <a:endParaRPr lang="ja-JP" altLang="en-US" sz="2800" dirty="0"/>
                </a:p>
              </p:txBody>
            </p:sp>
          </mc:Choice>
          <mc:Fallback xmlns="">
            <p:sp>
              <p:nvSpPr>
                <p:cNvPr id="8" name="角丸四角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608" y="4941171"/>
                  <a:ext cx="7128792" cy="1224137"/>
                </a:xfrm>
                <a:prstGeom prst="roundRect">
                  <a:avLst/>
                </a:prstGeom>
                <a:blipFill rotWithShape="1">
                  <a:blip r:embed="rId4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正方形/長方形 8"/>
            <p:cNvSpPr/>
            <p:nvPr/>
          </p:nvSpPr>
          <p:spPr>
            <a:xfrm>
              <a:off x="1043608" y="4956317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400" dirty="0">
                  <a:solidFill>
                    <a:schemeClr val="accent2"/>
                  </a:solidFill>
                </a:rPr>
                <a:t>例題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469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解答例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速度の計算</a:t>
                </a:r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ja-JP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kumimoji="1" lang="en-US" altLang="ja-JP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kumimoji="1" lang="ja-JP" altLang="en-US" i="1" smtClean="0">
                        <a:latin typeface="Cambria Math"/>
                      </a:rPr>
                      <m:t>≡</m:t>
                    </m:r>
                    <m:f>
                      <m:fPr>
                        <m:ctrlPr>
                          <a:rPr kumimoji="1" lang="en-US" altLang="ja-JP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kumimoji="1" lang="en-US" altLang="ja-JP" i="1" smtClean="0">
                            <a:latin typeface="Cambria Math"/>
                          </a:rPr>
                          <m:t>𝑑</m:t>
                        </m:r>
                        <m:r>
                          <a:rPr kumimoji="1" lang="en-US" altLang="ja-JP" b="0" i="1" smtClean="0">
                            <a:latin typeface="Cambria Math"/>
                          </a:rPr>
                          <m:t>𝑥</m:t>
                        </m:r>
                      </m:num>
                      <m:den>
                        <m:r>
                          <a:rPr kumimoji="1" lang="en-US" altLang="ja-JP" i="1" smtClean="0">
                            <a:latin typeface="Cambria Math"/>
                          </a:rPr>
                          <m:t>𝑑</m:t>
                        </m:r>
                        <m:r>
                          <a:rPr kumimoji="1" lang="en-US" altLang="ja-JP" b="0" i="1" smtClean="0">
                            <a:latin typeface="Cambria Math"/>
                          </a:rPr>
                          <m:t>𝑡</m:t>
                        </m:r>
                      </m:den>
                    </m:f>
                    <m:r>
                      <a:rPr kumimoji="1" lang="en-US" altLang="ja-JP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altLang="ja-JP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</a:rPr>
                          <m:t>𝑙</m:t>
                        </m:r>
                        <m:func>
                          <m:func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ja-JP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  <m:r>
                      <a:rPr lang="en-US" altLang="ja-JP" b="0" i="1" smtClean="0">
                        <a:latin typeface="Cambria Math"/>
                      </a:rPr>
                      <m:t>𝑙</m:t>
                    </m:r>
                    <m:f>
                      <m:f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/>
                          </a:rPr>
                          <m:t>𝑑</m:t>
                        </m:r>
                        <m:func>
                          <m:func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altLang="ja-JP" b="0" i="1" smtClean="0">
                            <a:latin typeface="Cambria Math"/>
                          </a:rPr>
                          <m:t>𝑑</m:t>
                        </m:r>
                        <m:r>
                          <a:rPr lang="en-US" altLang="ja-JP" b="0" i="1" smtClean="0">
                            <a:latin typeface="Cambria Math"/>
                          </a:rPr>
                          <m:t>𝜃</m:t>
                        </m:r>
                      </m:den>
                    </m:f>
                    <m:f>
                      <m:f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/>
                          </a:rPr>
                          <m:t>𝑑</m:t>
                        </m:r>
                        <m:r>
                          <a:rPr lang="en-US" altLang="ja-JP" b="0" i="1" smtClean="0">
                            <a:latin typeface="Cambria Math"/>
                          </a:rPr>
                          <m:t>𝜃</m:t>
                        </m:r>
                      </m:num>
                      <m:den>
                        <m:r>
                          <a:rPr lang="en-US" altLang="ja-JP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  <m:r>
                      <a:rPr lang="en-US" altLang="ja-JP" b="0" i="1" smtClean="0">
                        <a:latin typeface="Cambria Math"/>
                      </a:rPr>
                      <m:t>𝑙</m:t>
                    </m:r>
                    <m:acc>
                      <m:accPr>
                        <m:chr m:val="̇"/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kumimoji="1" lang="en-US" altLang="ja-JP" b="0" i="1" smtClean="0">
                            <a:latin typeface="Cambria Math"/>
                          </a:rPr>
                          <m:t>𝜃</m:t>
                        </m:r>
                      </m:e>
                    </m:acc>
                    <m:func>
                      <m:funcPr>
                        <m:ctrlPr>
                          <a:rPr kumimoji="1" lang="en-US" altLang="ja-JP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ja-JP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kumimoji="1" lang="en-US" altLang="ja-JP" b="0" i="1" smtClean="0">
                            <a:latin typeface="Cambria Math"/>
                          </a:rPr>
                          <m:t>𝜃</m:t>
                        </m:r>
                      </m:e>
                    </m:func>
                  </m:oMath>
                </a14:m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ja-JP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ja-JP" altLang="en-US" i="1">
                        <a:latin typeface="Cambria Math"/>
                      </a:rPr>
                      <m:t>≡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𝑑</m:t>
                        </m:r>
                        <m:r>
                          <a:rPr lang="en-US" altLang="ja-JP" b="0" i="1" smtClean="0">
                            <a:latin typeface="Cambria Math"/>
                          </a:rPr>
                          <m:t>𝑦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altLang="ja-JP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ja-JP" i="1">
                            <a:latin typeface="Cambria Math"/>
                          </a:rPr>
                          <m:t>𝑙</m:t>
                        </m:r>
                        <m:func>
                          <m:func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b="0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ja-JP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ja-JP" i="1">
                        <a:latin typeface="Cambria Math"/>
                      </a:rPr>
                      <m:t>=</m:t>
                    </m:r>
                    <m:r>
                      <a:rPr lang="en-US" altLang="ja-JP" i="1" smtClean="0">
                        <a:latin typeface="Cambria Math"/>
                      </a:rPr>
                      <m:t>⋯</m:t>
                    </m:r>
                    <m:r>
                      <a:rPr lang="en-US" altLang="ja-JP" i="1">
                        <a:latin typeface="Cambria Math"/>
                      </a:rPr>
                      <m:t>=</m:t>
                    </m:r>
                    <m:r>
                      <a:rPr lang="en-US" altLang="ja-JP" i="1">
                        <a:latin typeface="Cambria Math"/>
                      </a:rPr>
                      <m:t>𝑙</m:t>
                    </m:r>
                    <m:acc>
                      <m:accPr>
                        <m:chr m:val="̇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/>
                          </a:rPr>
                          <m:t>𝜃</m:t>
                        </m:r>
                      </m:e>
                    </m:acc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latin typeface="Cambria Math"/>
                          </a:rPr>
                          <m:t>𝜃</m:t>
                        </m:r>
                      </m:e>
                    </m:func>
                  </m:oMath>
                </a14:m>
                <a:endParaRPr kumimoji="1" lang="en-US" altLang="ja-JP" dirty="0" smtClean="0"/>
              </a:p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全</a:t>
                </a:r>
                <a:r>
                  <a:rPr lang="ja-JP" altLang="en-US" dirty="0" smtClean="0"/>
                  <a:t>運動エネルギー</a:t>
                </a:r>
                <a:endParaRPr lang="en-US" altLang="ja-JP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𝑇</m:t>
                    </m:r>
                    <m:r>
                      <a:rPr lang="en-US" altLang="ja-JP" i="1">
                        <a:latin typeface="Cambria Math"/>
                        <a:ea typeface="Cambria Math"/>
                      </a:rPr>
                      <m:t>≡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ja-JP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ja-JP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ja-JP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ja-JP" i="1" smtClean="0">
                        <a:latin typeface="Cambria Math"/>
                        <a:ea typeface="Cambria Math"/>
                      </a:rPr>
                      <m:t>∙</m:t>
                    </m:r>
                    <m:sSup>
                      <m:sSupPr>
                        <m:ctrlPr>
                          <a:rPr lang="en-US" altLang="ja-JP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/>
                            <a:ea typeface="Cambria Math"/>
                          </a:rPr>
                          <m:t>𝑙</m:t>
                        </m:r>
                      </m:e>
                      <m:sup>
                        <m:r>
                          <a:rPr lang="en-US" altLang="ja-JP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ja-JP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ja-JP" i="1">
                                    <a:latin typeface="Cambria Math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altLang="ja-JP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ja-JP" i="1">
                                    <a:latin typeface="Cambria Math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altLang="ja-JP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ja-JP" dirty="0" smtClean="0"/>
              </a:p>
              <a:p>
                <a:pPr marL="457200" lvl="1" indent="0">
                  <a:buNone/>
                </a:pPr>
                <a:r>
                  <a:rPr lang="en-US" altLang="ja-JP" dirty="0"/>
                  <a:t>	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/>
                                <a:ea typeface="Cambria Math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ja-JP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9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5763" y="1556792"/>
            <a:ext cx="180049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合成関数の微分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156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単振り子（解析力学）　</a:t>
            </a:r>
            <a:r>
              <a:rPr kumimoji="1" lang="en-US" altLang="ja-JP" dirty="0" smtClean="0"/>
              <a:t>2/2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14982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ja-JP" altLang="en-US" dirty="0" smtClean="0"/>
                  <a:t>④全ポテンシャル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𝑈</m:t>
                    </m:r>
                  </m:oMath>
                </a14:m>
                <a:endParaRPr lang="en-US" altLang="ja-JP" dirty="0" smtClean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𝑈</m:t>
                    </m:r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𝑚𝑔𝑦</m:t>
                    </m:r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=−</m:t>
                    </m:r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𝑚𝑔𝑙</m:t>
                    </m:r>
                    <m:func>
                      <m:funcPr>
                        <m:ctrlPr>
                          <a:rPr lang="en-US" altLang="ja-JP" b="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/>
                            <a:ea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ja-JP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</m:oMath>
                </a14:m>
                <a:endParaRPr lang="en-US" altLang="ja-JP" b="0" dirty="0" smtClean="0"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ja-JP" altLang="en-US" dirty="0" smtClean="0"/>
                  <a:t>⑤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00B050"/>
                        </a:solidFill>
                        <a:latin typeface="Cambria Math"/>
                      </a:rPr>
                      <m:t>𝐿</m:t>
                    </m:r>
                    <m:r>
                      <a:rPr lang="en-US" altLang="ja-JP" i="1">
                        <a:latin typeface="Cambria Math"/>
                      </a:rPr>
                      <m:t>=</m:t>
                    </m:r>
                    <m:r>
                      <a:rPr lang="en-US" altLang="ja-JP" i="1">
                        <a:latin typeface="Cambria Math"/>
                      </a:rPr>
                      <m:t>𝑇</m:t>
                    </m:r>
                    <m:r>
                      <a:rPr lang="en-US" altLang="ja-JP" i="1">
                        <a:latin typeface="Cambria Math"/>
                      </a:rPr>
                      <m:t>−</m:t>
                    </m:r>
                    <m:r>
                      <a:rPr lang="en-US" altLang="ja-JP" i="1">
                        <a:latin typeface="Cambria Math"/>
                      </a:rPr>
                      <m:t>𝑈</m:t>
                    </m:r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ja-JP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/>
                                <a:ea typeface="Cambria Math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ja-JP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ja-JP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ja-JP" i="1">
                        <a:latin typeface="Cambria Math"/>
                        <a:ea typeface="Cambria Math"/>
                      </a:rPr>
                      <m:t>𝑚𝑔𝑙</m:t>
                    </m:r>
                    <m:func>
                      <m:funcPr>
                        <m:ctrlPr>
                          <a:rPr lang="en-US" altLang="ja-JP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/>
                            <a:ea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ja-JP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</m:oMath>
                </a14:m>
                <a:r>
                  <a:rPr lang="ja-JP" altLang="en-US" dirty="0" smtClean="0"/>
                  <a:t> を公式へ</a:t>
                </a:r>
                <a:endParaRPr lang="en-US" altLang="ja-JP" dirty="0" smtClean="0"/>
              </a:p>
              <a:p>
                <a:pPr lvl="1"/>
                <a:endParaRPr lang="en-US" altLang="ja-JP" dirty="0"/>
              </a:p>
              <a:p>
                <a:pPr lvl="1"/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149824"/>
              </a:xfrm>
              <a:blipFill rotWithShape="1">
                <a:blip r:embed="rId2"/>
                <a:stretch>
                  <a:fillRect l="-1852" t="-23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971600" y="5445224"/>
            <a:ext cx="7128792" cy="728940"/>
            <a:chOff x="1043608" y="4941171"/>
            <a:chExt cx="7128792" cy="1224137"/>
          </a:xfrm>
        </p:grpSpPr>
        <p:sp>
          <p:nvSpPr>
            <p:cNvPr id="8" name="角丸四角形 7"/>
            <p:cNvSpPr/>
            <p:nvPr/>
          </p:nvSpPr>
          <p:spPr>
            <a:xfrm>
              <a:off x="1043608" y="4941171"/>
              <a:ext cx="7128792" cy="1224137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b="0" dirty="0" smtClean="0"/>
                <a:t>代入して運動方程式を算出せよ</a:t>
              </a:r>
              <a:endParaRPr lang="ja-JP" altLang="en-US" sz="2800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043608" y="4956317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400" dirty="0">
                  <a:solidFill>
                    <a:schemeClr val="accent2"/>
                  </a:solidFill>
                </a:rPr>
                <a:t>例題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1743754" y="3501008"/>
                <a:ext cx="5283819" cy="164525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40000" dist="63500" dir="30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ja-JP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/>
                  </a:rPr>
                  <a:t>公式（ラグランジュの運動方程式）</a:t>
                </a:r>
                <a:endParaRPr kumimoji="1" lang="en-US" altLang="ja-JP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kumimoji="1" lang="en-US" altLang="ja-JP" sz="280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8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800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en-US" altLang="ja-JP" sz="2800" i="1" smtClean="0">
                                  <a:latin typeface="Cambria Math"/>
                                </a:rPr>
                                <m:t>𝜕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kumimoji="1" lang="en-US" altLang="ja-JP" sz="2800" b="0" i="0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ja-JP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𝜕</m:t>
                          </m:r>
                          <m:r>
                            <a:rPr lang="en-US" altLang="ja-JP" sz="28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US" altLang="ja-JP" sz="2800" i="1">
                              <a:latin typeface="Cambria Math"/>
                            </a:rPr>
                            <m:t>𝜕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den>
                      </m:f>
                      <m:r>
                        <a:rPr lang="en-US" altLang="ja-JP" sz="28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754" y="3501008"/>
                <a:ext cx="5283819" cy="1645259"/>
              </a:xfrm>
              <a:prstGeom prst="rect">
                <a:avLst/>
              </a:prstGeom>
              <a:blipFill rotWithShape="1">
                <a:blip r:embed="rId3"/>
                <a:stretch>
                  <a:fillRect t="-673"/>
                </a:stretch>
              </a:blipFill>
              <a:ln w="12700">
                <a:solidFill>
                  <a:schemeClr val="tx1"/>
                </a:solidFill>
              </a:ln>
              <a:effectLst>
                <a:outerShdw blurRad="40000" dist="63500" dir="30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16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学習目標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ja-JP" altLang="en-US" dirty="0" smtClean="0"/>
              <a:t>ニュートン力学</a:t>
            </a:r>
            <a:r>
              <a:rPr lang="ja-JP" altLang="en-US" dirty="0"/>
              <a:t>の</a:t>
            </a:r>
            <a:r>
              <a:rPr lang="ja-JP" altLang="en-US" dirty="0" smtClean="0"/>
              <a:t>難点</a:t>
            </a:r>
            <a:endParaRPr lang="en-US" altLang="ja-JP" dirty="0" smtClean="0"/>
          </a:p>
          <a:p>
            <a:pPr lvl="1">
              <a:lnSpc>
                <a:spcPct val="120000"/>
              </a:lnSpc>
            </a:pPr>
            <a:r>
              <a:rPr lang="ja-JP" altLang="en-US" dirty="0" smtClean="0"/>
              <a:t>ニュートン力学の復習</a:t>
            </a:r>
            <a:r>
              <a:rPr lang="ja-JP" altLang="en-US" dirty="0"/>
              <a:t>　</a:t>
            </a:r>
            <a:r>
              <a:rPr lang="en-US" altLang="ja-JP" dirty="0" smtClean="0">
                <a:sym typeface="Wingdings" pitchFamily="2" charset="2"/>
              </a:rPr>
              <a:t> </a:t>
            </a:r>
            <a:r>
              <a:rPr lang="ja-JP" altLang="en-US" dirty="0" smtClean="0">
                <a:sym typeface="Wingdings" pitchFamily="2" charset="2"/>
              </a:rPr>
              <a:t>力の釣合いによる</a:t>
            </a:r>
            <a:r>
              <a:rPr lang="ja-JP" altLang="en-US" dirty="0" smtClean="0"/>
              <a:t>立式</a:t>
            </a:r>
            <a:endParaRPr lang="en-US" altLang="ja-JP" dirty="0" smtClean="0"/>
          </a:p>
          <a:p>
            <a:pPr lvl="1">
              <a:lnSpc>
                <a:spcPct val="120000"/>
              </a:lnSpc>
            </a:pPr>
            <a:r>
              <a:rPr lang="ja-JP" altLang="en-US" dirty="0" smtClean="0"/>
              <a:t>解析力学のすすめ</a:t>
            </a:r>
            <a:r>
              <a:rPr lang="ja-JP" altLang="en-US" dirty="0"/>
              <a:t>　</a:t>
            </a:r>
            <a:r>
              <a:rPr lang="en-US" altLang="ja-JP" dirty="0" smtClean="0">
                <a:sym typeface="Wingdings" pitchFamily="2" charset="2"/>
              </a:rPr>
              <a:t> </a:t>
            </a:r>
            <a:r>
              <a:rPr lang="ja-JP" altLang="en-US" dirty="0" smtClean="0"/>
              <a:t>エネルギーによる立式</a:t>
            </a:r>
            <a:endParaRPr lang="en-US" altLang="ja-JP" dirty="0" smtClean="0"/>
          </a:p>
          <a:p>
            <a:pPr>
              <a:lnSpc>
                <a:spcPct val="120000"/>
              </a:lnSpc>
            </a:pPr>
            <a:r>
              <a:rPr lang="ja-JP" altLang="en-US" dirty="0" smtClean="0"/>
              <a:t>数学的準備</a:t>
            </a:r>
            <a:r>
              <a:rPr lang="ja-JP" altLang="en-US" sz="2800" dirty="0" smtClean="0"/>
              <a:t> </a:t>
            </a:r>
            <a:r>
              <a:rPr lang="ja-JP" altLang="en-US" sz="2800" dirty="0"/>
              <a:t>（</a:t>
            </a:r>
            <a:r>
              <a:rPr lang="ja-JP" altLang="en-US" sz="2800" dirty="0" smtClean="0"/>
              <a:t>偏微分）</a:t>
            </a:r>
            <a:endParaRPr kumimoji="1" lang="en-US" altLang="ja-JP" dirty="0" smtClean="0"/>
          </a:p>
          <a:p>
            <a:pPr>
              <a:lnSpc>
                <a:spcPct val="120000"/>
              </a:lnSpc>
            </a:pPr>
            <a:r>
              <a:rPr kumimoji="1" lang="ja-JP" altLang="en-US" dirty="0" smtClean="0"/>
              <a:t>解析力学入門</a:t>
            </a:r>
            <a:endParaRPr kumimoji="1" lang="en-US" altLang="ja-JP" dirty="0" smtClean="0"/>
          </a:p>
          <a:p>
            <a:pPr lvl="1">
              <a:lnSpc>
                <a:spcPct val="120000"/>
              </a:lnSpc>
            </a:pPr>
            <a:r>
              <a:rPr kumimoji="1" lang="ja-JP" altLang="en-US" dirty="0" smtClean="0"/>
              <a:t>「単振り子」の運動方程式</a:t>
            </a:r>
            <a:endParaRPr kumimoji="1" lang="en-US" altLang="ja-JP" dirty="0" smtClean="0"/>
          </a:p>
          <a:p>
            <a:pPr lvl="1">
              <a:lnSpc>
                <a:spcPct val="120000"/>
              </a:lnSpc>
            </a:pPr>
            <a:r>
              <a:rPr kumimoji="1" lang="ja-JP" altLang="en-US" dirty="0" smtClean="0"/>
              <a:t>「起上り小法師」の運動方程式</a:t>
            </a:r>
            <a:endParaRPr kumimoji="1" lang="en-US" altLang="ja-JP" dirty="0" smtClean="0"/>
          </a:p>
          <a:p>
            <a:pPr>
              <a:lnSpc>
                <a:spcPct val="120000"/>
              </a:lnSpc>
            </a:pPr>
            <a:r>
              <a:rPr lang="ja-JP" altLang="en-US" dirty="0"/>
              <a:t>線形化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17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解答例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366287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00B050"/>
                        </a:solidFill>
                        <a:latin typeface="Cambria Math"/>
                      </a:rPr>
                      <m:t>𝐿</m:t>
                    </m:r>
                    <m:r>
                      <a:rPr lang="en-US" altLang="ja-JP" i="1">
                        <a:latin typeface="Cambria Math"/>
                      </a:rPr>
                      <m:t>=</m:t>
                    </m:r>
                    <m:r>
                      <a:rPr lang="en-US" altLang="ja-JP" i="1">
                        <a:latin typeface="Cambria Math"/>
                      </a:rPr>
                      <m:t>𝑇</m:t>
                    </m:r>
                    <m:r>
                      <a:rPr lang="en-US" altLang="ja-JP" i="1">
                        <a:latin typeface="Cambria Math"/>
                      </a:rPr>
                      <m:t>−</m:t>
                    </m:r>
                    <m:r>
                      <a:rPr lang="en-US" altLang="ja-JP" i="1">
                        <a:latin typeface="Cambria Math"/>
                      </a:rPr>
                      <m:t>𝑈</m:t>
                    </m:r>
                    <m:r>
                      <a:rPr lang="en-US" altLang="ja-JP" i="1">
                        <a:latin typeface="Cambria Math"/>
                      </a:rPr>
                      <m:t>=</m:t>
                    </m:r>
                  </m:oMath>
                </a14:m>
                <a:r>
                  <a:rPr lang="ja-JP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/>
                                <a:ea typeface="Cambria Math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ja-JP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ja-JP" i="1">
                        <a:latin typeface="Cambria Math"/>
                        <a:ea typeface="Cambria Math"/>
                      </a:rPr>
                      <m:t>𝑚𝑔𝑙</m:t>
                    </m:r>
                    <m:func>
                      <m:funcPr>
                        <m:ctrlPr>
                          <a:rPr lang="en-US" altLang="ja-JP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/>
                            <a:ea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</m:oMath>
                </a14:m>
                <a:endParaRPr kumimoji="1" lang="en-US" altLang="ja-JP" dirty="0" smtClean="0"/>
              </a:p>
              <a:p>
                <a:r>
                  <a:rPr kumimoji="1" lang="ja-JP" altLang="en-US" dirty="0" smtClean="0"/>
                  <a:t>微分の計算</a:t>
                </a:r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𝜕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𝜕</m:t>
                        </m:r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den>
                    </m:f>
                    <m:r>
                      <a:rPr lang="en-US" altLang="ja-JP" i="1">
                        <a:latin typeface="Cambria Math"/>
                      </a:rPr>
                      <m:t>=</m:t>
                    </m:r>
                    <m:r>
                      <a:rPr lang="en-US" altLang="ja-JP" b="0" i="1" smtClean="0">
                        <a:latin typeface="Cambria Math"/>
                      </a:rPr>
                      <m:t>−</m:t>
                    </m:r>
                    <m:r>
                      <a:rPr lang="en-US" altLang="ja-JP" b="0" i="1" smtClean="0">
                        <a:latin typeface="Cambria Math"/>
                      </a:rPr>
                      <m:t>𝑚𝑔𝑙</m:t>
                    </m:r>
                    <m:func>
                      <m:func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</m:oMath>
                </a14:m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𝜕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𝜕</m:t>
                        </m:r>
                        <m:acc>
                          <m:accPr>
                            <m:chr m:val="̇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kumimoji="1" lang="en-US" altLang="ja-JP" b="0" i="1" smtClean="0">
                        <a:latin typeface="Cambria Math"/>
                      </a:rPr>
                      <m:t>=</m:t>
                    </m:r>
                    <m:r>
                      <a:rPr lang="en-US" altLang="ja-JP" i="1">
                        <a:latin typeface="Cambria Math"/>
                      </a:rPr>
                      <m:t>𝑚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𝑙</m:t>
                        </m:r>
                      </m:e>
                      <m:sup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acc>
                      <m:accPr>
                        <m:chr m:val="̇"/>
                        <m:ctrlP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1" lang="ja-JP" altLang="en-US" dirty="0" smtClean="0"/>
                  <a:t>，</a:t>
                </a:r>
                <a:r>
                  <a:rPr kumimoji="1" lang="en-US" altLang="ja-JP" dirty="0" smtClean="0"/>
                  <a:t>	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ja-JP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ja-JP" i="1">
                                <a:latin typeface="Cambria Math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en-US" altLang="ja-JP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lang="en-US" altLang="ja-JP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kumimoji="1" lang="en-US" altLang="ja-JP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𝑚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𝑙</m:t>
                        </m:r>
                      </m:e>
                      <m:sup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acc>
                      <m:accPr>
                        <m:chr m:val="̈"/>
                        <m:ctrlPr>
                          <a:rPr lang="en-US" altLang="ja-JP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endParaRPr kumimoji="1" lang="en-US" altLang="ja-JP" dirty="0" smtClean="0"/>
              </a:p>
              <a:p>
                <a:r>
                  <a:rPr lang="ja-JP" altLang="en-US" dirty="0" smtClean="0"/>
                  <a:t>公式へ代入</a:t>
                </a:r>
                <a:endParaRPr kumimoji="1" lang="en-US" altLang="ja-JP" dirty="0" smtClean="0"/>
              </a:p>
              <a:p>
                <a:pPr lvl="1"/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3662877"/>
              </a:xfrm>
              <a:blipFill rotWithShape="1">
                <a:blip r:embed="rId2"/>
                <a:stretch>
                  <a:fillRect l="-963" b="-1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6228184" y="1556792"/>
            <a:ext cx="27093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B050"/>
                </a:solidFill>
                <a:sym typeface="Wingdings" pitchFamily="2" charset="2"/>
              </a:rPr>
              <a:t></a:t>
            </a:r>
            <a:r>
              <a:rPr lang="ja-JP" altLang="en-US" sz="2400" dirty="0">
                <a:solidFill>
                  <a:srgbClr val="00B050"/>
                </a:solidFill>
                <a:sym typeface="Wingdings" pitchFamily="2" charset="2"/>
              </a:rPr>
              <a:t>ラグランジュ</a:t>
            </a:r>
            <a:r>
              <a:rPr lang="ja-JP" altLang="en-US" sz="2400" dirty="0" smtClean="0">
                <a:solidFill>
                  <a:srgbClr val="00B050"/>
                </a:solidFill>
                <a:sym typeface="Wingdings" pitchFamily="2" charset="2"/>
              </a:rPr>
              <a:t>関数</a:t>
            </a:r>
            <a:endParaRPr lang="en-US" altLang="ja-JP" sz="2400" dirty="0" smtClean="0">
              <a:solidFill>
                <a:srgbClr val="00B050"/>
              </a:solidFill>
              <a:sym typeface="Wingdings" pitchFamily="2" charset="2"/>
            </a:endParaRPr>
          </a:p>
          <a:p>
            <a:r>
              <a:rPr lang="ja-JP" altLang="en-US" sz="2400" dirty="0" smtClean="0">
                <a:solidFill>
                  <a:srgbClr val="00B050"/>
                </a:solidFill>
                <a:sym typeface="Wingdings" pitchFamily="2" charset="2"/>
              </a:rPr>
              <a:t>　 </a:t>
            </a:r>
            <a:r>
              <a:rPr lang="en-US" altLang="ja-JP" sz="2400" dirty="0" smtClean="0">
                <a:solidFill>
                  <a:srgbClr val="00B050"/>
                </a:solidFill>
                <a:sym typeface="Wingdings" pitchFamily="2" charset="2"/>
              </a:rPr>
              <a:t>or </a:t>
            </a:r>
            <a:r>
              <a:rPr lang="ja-JP" altLang="en-US" sz="2400" dirty="0" smtClean="0">
                <a:solidFill>
                  <a:srgbClr val="00B050"/>
                </a:solidFill>
                <a:sym typeface="Wingdings" pitchFamily="2" charset="2"/>
              </a:rPr>
              <a:t>ラグランジアン</a:t>
            </a:r>
            <a:endParaRPr lang="en-US" altLang="ja-JP" sz="2400" dirty="0" smtClean="0">
              <a:solidFill>
                <a:srgbClr val="00B050"/>
              </a:solidFill>
              <a:sym typeface="Wingdings" pitchFamily="2" charset="2"/>
            </a:endParaRPr>
          </a:p>
          <a:p>
            <a:r>
              <a:rPr lang="ja-JP" altLang="en-US" sz="2400" dirty="0">
                <a:solidFill>
                  <a:srgbClr val="00B050"/>
                </a:solidFill>
                <a:sym typeface="Wingdings" pitchFamily="2" charset="2"/>
              </a:rPr>
              <a:t>　 </a:t>
            </a:r>
            <a:r>
              <a:rPr lang="ja-JP" altLang="en-US" sz="2400" dirty="0" smtClean="0">
                <a:solidFill>
                  <a:srgbClr val="00B050"/>
                </a:solidFill>
                <a:sym typeface="Wingdings" pitchFamily="2" charset="2"/>
              </a:rPr>
              <a:t>と</a:t>
            </a:r>
            <a:r>
              <a:rPr lang="ja-JP" altLang="en-US" sz="2400" dirty="0">
                <a:solidFill>
                  <a:srgbClr val="00B050"/>
                </a:solidFill>
                <a:sym typeface="Wingdings" pitchFamily="2" charset="2"/>
              </a:rPr>
              <a:t>いう</a:t>
            </a:r>
            <a:endParaRPr lang="en-US" altLang="ja-JP" sz="2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5632024" y="4347995"/>
                <a:ext cx="3507326" cy="737189"/>
              </a:xfrm>
              <a:prstGeom prst="rect">
                <a:avLst/>
              </a:prstGeom>
              <a:solidFill>
                <a:srgbClr val="FFFF91"/>
              </a:solidFill>
              <a:ln w="12700">
                <a:noFill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ja-JP" altLang="en-US" sz="2400" dirty="0" smtClean="0">
                    <a:solidFill>
                      <a:schemeClr val="tx1"/>
                    </a:solidFill>
                    <a:latin typeface="Cambria Math"/>
                  </a:rPr>
                  <a:t>公式</a:t>
                </a:r>
                <a:r>
                  <a:rPr lang="ja-JP" altLang="en-US" sz="2400" dirty="0">
                    <a:solidFill>
                      <a:schemeClr val="tx1"/>
                    </a:solidFill>
                    <a:latin typeface="Cambria Math"/>
                  </a:rPr>
                  <a:t>：</a:t>
                </a:r>
                <a:r>
                  <a:rPr lang="ja-JP" altLang="en-US" sz="2400" dirty="0" smtClean="0">
                    <a:solidFill>
                      <a:schemeClr val="tx1"/>
                    </a:solidFill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kumimoji="1" lang="en-US" altLang="ja-JP" sz="2800" b="0" i="1" smtClean="0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kumimoji="1" lang="en-US" altLang="ja-JP" sz="2800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kumimoji="1" lang="en-US" altLang="ja-JP" sz="280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sz="28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kumimoji="1" lang="en-US" altLang="ja-JP" sz="2800" i="1" smtClean="0">
                                <a:latin typeface="Cambria Math"/>
                              </a:rPr>
                              <m:t>𝜕</m:t>
                            </m:r>
                            <m:r>
                              <a:rPr kumimoji="1" lang="en-US" altLang="ja-JP" sz="2800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ja-JP" sz="2800" i="1" smtClean="0">
                                <a:latin typeface="Cambria Math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en-US" altLang="ja-JP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kumimoji="1" lang="en-US" altLang="ja-JP" sz="2800" b="0" i="0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altLang="ja-JP" sz="28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sz="2800" i="1">
                            <a:latin typeface="Cambria Math"/>
                          </a:rPr>
                          <m:t>𝜕</m:t>
                        </m:r>
                        <m:r>
                          <a:rPr lang="en-US" altLang="ja-JP" sz="28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US" altLang="ja-JP" sz="2800" i="1">
                            <a:latin typeface="Cambria Math"/>
                          </a:rPr>
                          <m:t>𝜕</m:t>
                        </m:r>
                        <m:r>
                          <a:rPr lang="en-US" altLang="ja-JP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den>
                    </m:f>
                    <m:r>
                      <a:rPr lang="en-US" altLang="ja-JP" sz="2800" i="1">
                        <a:latin typeface="Cambria Math"/>
                      </a:rPr>
                      <m:t>=0</m:t>
                    </m:r>
                  </m:oMath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024" y="4347995"/>
                <a:ext cx="3507326" cy="737189"/>
              </a:xfrm>
              <a:prstGeom prst="rect">
                <a:avLst/>
              </a:prstGeom>
              <a:blipFill rotWithShape="1">
                <a:blip r:embed="rId3"/>
                <a:stretch>
                  <a:fillRect l="-2783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827584" y="5013176"/>
                <a:ext cx="4114653" cy="607730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 smtClean="0">
                          <a:latin typeface="Cambria Math"/>
                        </a:rPr>
                        <m:t>𝑚</m:t>
                      </m:r>
                      <m:sSup>
                        <m:sSupPr>
                          <m:ctrlPr>
                            <a:rPr lang="en-US" altLang="ja-JP" sz="3200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ja-JP" sz="3200" i="1">
                              <a:latin typeface="Cambria Math"/>
                              <a:ea typeface="Cambria Math"/>
                            </a:rPr>
                            <m:t>𝑙</m:t>
                          </m:r>
                        </m:e>
                        <m:sup>
                          <m:r>
                            <a:rPr lang="en-US" altLang="ja-JP" sz="320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̈"/>
                          <m:ctrlPr>
                            <a:rPr lang="en-US" altLang="ja-JP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acc>
                      <m:r>
                        <a:rPr lang="en-US" altLang="ja-JP" sz="3200" b="0" i="1" smtClean="0">
                          <a:latin typeface="Cambria Math"/>
                        </a:rPr>
                        <m:t>+</m:t>
                      </m:r>
                      <m:r>
                        <a:rPr lang="en-US" altLang="ja-JP" sz="3200" i="1">
                          <a:latin typeface="Cambria Math"/>
                        </a:rPr>
                        <m:t>𝑚𝑔𝑙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32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func>
                      <m:r>
                        <a:rPr kumimoji="1" lang="en-US" altLang="ja-JP" sz="32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013176"/>
                <a:ext cx="4114653" cy="6077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/>
          <p:cNvSpPr txBox="1"/>
          <p:nvPr/>
        </p:nvSpPr>
        <p:spPr>
          <a:xfrm>
            <a:off x="888946" y="5661248"/>
            <a:ext cx="4043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accent2"/>
                </a:solidFill>
              </a:rPr>
              <a:t>単振り子の運動方程式！</a:t>
            </a:r>
            <a:endParaRPr kumimoji="1" lang="ja-JP" alt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37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線形化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112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線形化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コンテンツ プレースホルダー 9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60848"/>
                <a:ext cx="8229600" cy="4263752"/>
              </a:xfrm>
            </p:spPr>
            <p:txBody>
              <a:bodyPr/>
              <a:lstStyle/>
              <a:p>
                <a:r>
                  <a:rPr lang="ja-JP" altLang="en-US" dirty="0" smtClean="0"/>
                  <a:t>線形</a:t>
                </a:r>
                <a:r>
                  <a:rPr lang="ja-JP" altLang="en-US" dirty="0"/>
                  <a:t>振動</a:t>
                </a:r>
                <a:r>
                  <a:rPr lang="ja-JP" altLang="en-US" dirty="0" smtClean="0"/>
                  <a:t>系「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0070C0"/>
                        </a:solidFill>
                        <a:latin typeface="Cambria Math"/>
                      </a:rPr>
                      <m:t>𝑚</m:t>
                    </m:r>
                    <m:acc>
                      <m:accPr>
                        <m:chr m:val="̈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ja-JP" i="1">
                        <a:latin typeface="Cambria Math"/>
                      </a:rPr>
                      <m:t>+</m:t>
                    </m:r>
                    <m:r>
                      <a:rPr lang="en-US" altLang="ja-JP" i="1">
                        <a:solidFill>
                          <a:srgbClr val="0070C0"/>
                        </a:solidFill>
                        <a:latin typeface="Cambria Math"/>
                      </a:rPr>
                      <m:t>𝑐</m:t>
                    </m:r>
                    <m:acc>
                      <m:accPr>
                        <m:chr m:val="̇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ja-JP" i="1">
                        <a:latin typeface="Cambria Math"/>
                      </a:rPr>
                      <m:t>+</m:t>
                    </m:r>
                    <m:r>
                      <a:rPr lang="en-US" altLang="ja-JP" i="1">
                        <a:solidFill>
                          <a:srgbClr val="0070C0"/>
                        </a:solidFill>
                        <a:latin typeface="Cambria Math"/>
                      </a:rPr>
                      <m:t>𝑘</m:t>
                    </m:r>
                    <m:r>
                      <a:rPr lang="en-US" altLang="ja-JP" i="1">
                        <a:latin typeface="Cambria Math"/>
                      </a:rPr>
                      <m:t>𝑥</m:t>
                    </m:r>
                    <m:r>
                      <a:rPr lang="en-US" altLang="ja-JP" i="1">
                        <a:latin typeface="Cambria Math"/>
                      </a:rPr>
                      <m:t>=0</m:t>
                    </m:r>
                  </m:oMath>
                </a14:m>
                <a:r>
                  <a:rPr lang="ja-JP" altLang="en-US" dirty="0" smtClean="0"/>
                  <a:t>」と形が違う．</a:t>
                </a:r>
                <a:endParaRPr lang="en-US" altLang="ja-JP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ja-JP" altLang="en-US" dirty="0" smtClean="0"/>
                  <a:t>一次式以外の項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</m:oMath>
                </a14:m>
                <a:r>
                  <a:rPr lang="ja-JP" altLang="en-US" dirty="0" smtClean="0"/>
                  <a:t> を含む．</a:t>
                </a:r>
                <a:endParaRPr lang="en-US" altLang="ja-JP" dirty="0" smtClean="0"/>
              </a:p>
              <a:p>
                <a:pPr marL="457200" lvl="1" indent="0">
                  <a:buNone/>
                </a:pPr>
                <a:r>
                  <a:rPr lang="ja-JP" altLang="en-US" dirty="0" smtClean="0"/>
                  <a:t>∴</a:t>
                </a:r>
                <a:r>
                  <a:rPr lang="ja-JP" altLang="en-US" dirty="0" smtClean="0">
                    <a:solidFill>
                      <a:srgbClr val="FF0066"/>
                    </a:solidFill>
                  </a:rPr>
                  <a:t>固有値，減衰比，固有振動数などが求まらない</a:t>
                </a:r>
                <a:endParaRPr lang="en-US" altLang="ja-JP" dirty="0" smtClean="0"/>
              </a:p>
              <a:p>
                <a:r>
                  <a:rPr lang="ja-JP" altLang="en-US" dirty="0"/>
                  <a:t>そこで</a:t>
                </a:r>
                <a:r>
                  <a:rPr lang="ja-JP" altLang="en-US" dirty="0" smtClean="0"/>
                  <a:t>，線形化！</a:t>
                </a:r>
                <a:endParaRPr lang="en-US" altLang="ja-JP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ja-JP" b="0" i="1" smtClean="0">
                            <a:latin typeface="Cambria Math"/>
                          </a:rPr>
                          <m:t>𝜃</m:t>
                        </m:r>
                      </m:e>
                    </m:func>
                    <m:r>
                      <a:rPr lang="en-US" altLang="ja-JP" i="1" smtClean="0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ja-JP" altLang="en-US" dirty="0" smtClean="0"/>
                  <a:t>，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ja-JP" altLang="en-US" dirty="0" smtClean="0"/>
                  <a:t>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b="0" i="1" dirty="0" smtClean="0"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en-US" altLang="ja-JP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ja-JP" b="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ja-JP" i="1" dirty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ja-JP" i="1" dirty="0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i="1" dirty="0"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altLang="ja-JP" i="1" dirty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ja-JP" b="0" i="1" dirty="0" smtClean="0">
                        <a:latin typeface="Cambria Math"/>
                      </a:rPr>
                      <m:t>=0</m:t>
                    </m:r>
                  </m:oMath>
                </a14:m>
                <a:endParaRPr lang="en-US" altLang="ja-JP" b="0" dirty="0" smtClean="0"/>
              </a:p>
              <a:p>
                <a:pPr marL="971550" lvl="1" indent="-514350">
                  <a:buFont typeface="+mj-ea"/>
                  <a:buAutoNum type="circleNumDbPlain"/>
                </a:pPr>
                <a:r>
                  <a:rPr lang="ja-JP" altLang="en-US" dirty="0" smtClean="0"/>
                  <a:t>線形化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𝑚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𝑙</m:t>
                        </m:r>
                      </m:e>
                      <m:sup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acc>
                      <m:accPr>
                        <m:chr m:val="̈"/>
                        <m:ctrlP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ja-JP" i="1">
                        <a:latin typeface="Cambria Math"/>
                      </a:rPr>
                      <m:t>+</m:t>
                    </m:r>
                    <m:r>
                      <a:rPr lang="en-US" altLang="ja-JP" i="1">
                        <a:latin typeface="Cambria Math"/>
                      </a:rPr>
                      <m:t>𝑚𝑔𝑙</m:t>
                    </m:r>
                    <m:r>
                      <a:rPr lang="en-US" altLang="ja-JP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altLang="ja-JP" i="1">
                        <a:latin typeface="Cambria Math"/>
                      </a:rPr>
                      <m:t>=0</m:t>
                    </m:r>
                  </m:oMath>
                </a14:m>
                <a:endParaRPr lang="en-US" altLang="ja-JP" dirty="0" smtClean="0"/>
              </a:p>
              <a:p>
                <a:pPr marL="971550" lvl="1" indent="-514350">
                  <a:buFont typeface="+mj-ea"/>
                  <a:buAutoNum type="circleNumDbPlain"/>
                </a:pPr>
                <a:r>
                  <a:rPr lang="ja-JP" altLang="en-US" dirty="0" smtClean="0"/>
                  <a:t>標準形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ja-JP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𝑔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𝑙</m:t>
                        </m:r>
                      </m:den>
                    </m:f>
                    <m:r>
                      <a:rPr lang="en-US" altLang="ja-JP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altLang="ja-JP" i="1">
                        <a:latin typeface="Cambria Math"/>
                      </a:rPr>
                      <m:t>=0</m:t>
                    </m:r>
                  </m:oMath>
                </a14:m>
                <a:endParaRPr lang="ja-JP" altLang="en-US" dirty="0"/>
              </a:p>
              <a:p>
                <a:pPr lvl="1"/>
                <a:endParaRPr lang="en-US" altLang="ja-JP" dirty="0" smtClean="0"/>
              </a:p>
              <a:p>
                <a:pPr lvl="1"/>
                <a:endParaRPr kumimoji="1" lang="ja-JP" altLang="en-US" dirty="0"/>
              </a:p>
            </p:txBody>
          </p:sp>
        </mc:Choice>
        <mc:Fallback xmlns="">
          <p:sp>
            <p:nvSpPr>
              <p:cNvPr id="10" name="コンテンツ プレースホルダー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60848"/>
                <a:ext cx="8229600" cy="4263752"/>
              </a:xfrm>
              <a:blipFill rotWithShape="1">
                <a:blip r:embed="rId2"/>
                <a:stretch>
                  <a:fillRect l="-963" t="-2286" r="-50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2555776" y="1292866"/>
                <a:ext cx="4114653" cy="607730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 smtClean="0">
                          <a:latin typeface="Cambria Math"/>
                        </a:rPr>
                        <m:t>𝑚</m:t>
                      </m:r>
                      <m:sSup>
                        <m:sSupPr>
                          <m:ctrlPr>
                            <a:rPr lang="en-US" altLang="ja-JP" sz="3200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ja-JP" sz="3200" i="1">
                              <a:latin typeface="Cambria Math"/>
                              <a:ea typeface="Cambria Math"/>
                            </a:rPr>
                            <m:t>𝑙</m:t>
                          </m:r>
                        </m:e>
                        <m:sup>
                          <m:r>
                            <a:rPr lang="en-US" altLang="ja-JP" sz="320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̈"/>
                          <m:ctrlPr>
                            <a:rPr lang="en-US" altLang="ja-JP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acc>
                      <m:r>
                        <a:rPr lang="en-US" altLang="ja-JP" sz="3200" b="0" i="1" smtClean="0">
                          <a:latin typeface="Cambria Math"/>
                        </a:rPr>
                        <m:t>+</m:t>
                      </m:r>
                      <m:r>
                        <a:rPr lang="en-US" altLang="ja-JP" sz="3200" i="1">
                          <a:latin typeface="Cambria Math"/>
                        </a:rPr>
                        <m:t>𝑚𝑔𝑙</m:t>
                      </m:r>
                      <m:func>
                        <m:funcPr>
                          <m:ctrlPr>
                            <a:rPr lang="en-US" altLang="ja-JP" sz="3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32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func>
                      <m:r>
                        <a:rPr kumimoji="1" lang="en-US" altLang="ja-JP" sz="32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292866"/>
                <a:ext cx="4114653" cy="6077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/>
          <p:cNvSpPr txBox="1"/>
          <p:nvPr/>
        </p:nvSpPr>
        <p:spPr>
          <a:xfrm>
            <a:off x="2555775" y="764704"/>
            <a:ext cx="4114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accent2"/>
                </a:solidFill>
              </a:rPr>
              <a:t>単振り子の運動方程式！</a:t>
            </a:r>
            <a:endParaRPr kumimoji="1" lang="ja-JP" altLang="en-US" sz="2800" dirty="0">
              <a:solidFill>
                <a:schemeClr val="accent2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043080" y="2689694"/>
            <a:ext cx="2797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solidFill>
                  <a:srgbClr val="FF0066"/>
                </a:solidFill>
                <a:sym typeface="Wingdings" pitchFamily="2" charset="2"/>
              </a:rPr>
              <a:t></a:t>
            </a:r>
            <a:r>
              <a:rPr lang="ja-JP" altLang="en-US" sz="2400" dirty="0" smtClean="0">
                <a:solidFill>
                  <a:srgbClr val="FF0066"/>
                </a:solidFill>
                <a:sym typeface="Wingdings" pitchFamily="2" charset="2"/>
              </a:rPr>
              <a:t>「非線形」項と</a:t>
            </a:r>
            <a:r>
              <a:rPr lang="ja-JP" altLang="en-US" sz="2400" dirty="0">
                <a:solidFill>
                  <a:srgbClr val="FF0066"/>
                </a:solidFill>
                <a:sym typeface="Wingdings" pitchFamily="2" charset="2"/>
              </a:rPr>
              <a:t>いう</a:t>
            </a:r>
            <a:endParaRPr lang="en-US" altLang="ja-JP" sz="2400" dirty="0">
              <a:solidFill>
                <a:srgbClr val="FF0066"/>
              </a:solidFill>
            </a:endParaRPr>
          </a:p>
        </p:txBody>
      </p:sp>
      <p:sp>
        <p:nvSpPr>
          <p:cNvPr id="18" name="右矢印 17"/>
          <p:cNvSpPr/>
          <p:nvPr/>
        </p:nvSpPr>
        <p:spPr>
          <a:xfrm>
            <a:off x="4716016" y="5445224"/>
            <a:ext cx="895016" cy="432048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5801629" y="4869160"/>
                <a:ext cx="2802819" cy="135614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ja-JP" altLang="en-US" sz="2400" dirty="0" smtClean="0"/>
                  <a:t>固有値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/>
                      </a:rPr>
                      <m:t>=</m:t>
                    </m:r>
                    <m:r>
                      <a:rPr lang="en-US" altLang="ja-JP" sz="2400" b="0" i="1" smtClean="0">
                        <a:latin typeface="Cambria Math"/>
                        <a:ea typeface="Cambria Math"/>
                      </a:rPr>
                      <m:t>±</m:t>
                    </m:r>
                    <m:r>
                      <a:rPr lang="en-US" altLang="ja-JP" sz="2400" b="0" i="1" smtClean="0">
                        <a:latin typeface="Cambria Math"/>
                        <a:ea typeface="Cambria Math"/>
                      </a:rPr>
                      <m:t>𝑖</m:t>
                    </m:r>
                    <m:rad>
                      <m:radPr>
                        <m:degHide m:val="on"/>
                        <m:ctrlPr>
                          <a:rPr lang="en-US" altLang="ja-JP" sz="2400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ja-JP" sz="2400" b="0" i="1" smtClean="0">
                            <a:latin typeface="Cambria Math"/>
                          </a:rPr>
                          <m:t>𝑔</m:t>
                        </m:r>
                        <m:r>
                          <a:rPr lang="en-US" altLang="ja-JP" sz="2400" b="0" i="1" smtClean="0">
                            <a:latin typeface="Cambria Math"/>
                          </a:rPr>
                          <m:t>/</m:t>
                        </m:r>
                        <m:r>
                          <a:rPr lang="en-US" altLang="ja-JP" sz="2400" b="0" i="1" smtClean="0">
                            <a:latin typeface="Cambria Math"/>
                          </a:rPr>
                          <m:t>𝑙</m:t>
                        </m:r>
                      </m:e>
                    </m:rad>
                  </m:oMath>
                </a14:m>
                <a:endParaRPr kumimoji="1" lang="en-US" altLang="ja-JP" sz="2400" dirty="0" smtClean="0"/>
              </a:p>
              <a:p>
                <a:r>
                  <a:rPr lang="ja-JP" altLang="en-US" sz="2400" dirty="0" smtClean="0"/>
                  <a:t>固有振動数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ja-JP" sz="2400" i="1">
                            <a:latin typeface="Cambria Math"/>
                          </a:rPr>
                          <m:t>𝑔</m:t>
                        </m:r>
                        <m:r>
                          <a:rPr lang="en-US" altLang="ja-JP" sz="2400" i="1">
                            <a:latin typeface="Cambria Math"/>
                          </a:rPr>
                          <m:t>/</m:t>
                        </m:r>
                        <m:r>
                          <a:rPr lang="en-US" altLang="ja-JP" sz="2400" i="1">
                            <a:latin typeface="Cambria Math"/>
                          </a:rPr>
                          <m:t>𝑙</m:t>
                        </m:r>
                      </m:e>
                    </m:rad>
                  </m:oMath>
                </a14:m>
                <a:endParaRPr kumimoji="1" lang="en-US" altLang="ja-JP" sz="2400" dirty="0" smtClean="0"/>
              </a:p>
              <a:p>
                <a:r>
                  <a:rPr lang="ja-JP" altLang="en-US" sz="2400" dirty="0" smtClean="0"/>
                  <a:t>（減衰比＝</a:t>
                </a:r>
                <a:r>
                  <a:rPr lang="en-US" altLang="ja-JP" sz="2400" dirty="0" smtClean="0"/>
                  <a:t>0</a:t>
                </a:r>
                <a:r>
                  <a:rPr lang="ja-JP" altLang="en-US" sz="2400" dirty="0" smtClean="0"/>
                  <a:t>）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629" y="4869160"/>
                <a:ext cx="2802819" cy="1356140"/>
              </a:xfrm>
              <a:prstGeom prst="rect">
                <a:avLst/>
              </a:prstGeom>
              <a:blipFill rotWithShape="1">
                <a:blip r:embed="rId4"/>
                <a:stretch>
                  <a:fillRect l="-3024" t="-442" b="-88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/>
          <p:cNvSpPr txBox="1"/>
          <p:nvPr/>
        </p:nvSpPr>
        <p:spPr>
          <a:xfrm>
            <a:off x="1297203" y="6084004"/>
            <a:ext cx="3922869" cy="369332"/>
          </a:xfrm>
          <a:prstGeom prst="rect">
            <a:avLst/>
          </a:prstGeom>
          <a:solidFill>
            <a:srgbClr val="FFFF91"/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線形化は一般的にはヤコビ行列で行う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006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60848"/>
            <a:ext cx="4392488" cy="4024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起上り小法師（解析力学）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ja-JP" altLang="en-US" dirty="0" smtClean="0"/>
              <a:t>運動方程式を求めよ．</a:t>
            </a:r>
            <a:endParaRPr kumimoji="1" lang="en-US" altLang="ja-JP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6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48200" y="2171765"/>
                <a:ext cx="4038600" cy="111321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ja-JP" altLang="en-US" dirty="0" smtClean="0">
                    <a:solidFill>
                      <a:schemeClr val="tx1"/>
                    </a:solidFill>
                  </a:rPr>
                  <a:t>①変数の選択</a:t>
                </a:r>
                <a:r>
                  <a:rPr lang="en-US" altLang="ja-JP" dirty="0" smtClean="0">
                    <a:solidFill>
                      <a:schemeClr val="tx1"/>
                    </a:solidFill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𝜃</m:t>
                    </m:r>
                  </m:oMath>
                </a14:m>
                <a:endParaRPr kumimoji="1" lang="en-US" altLang="ja-JP" dirty="0" smtClean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ja-JP" altLang="en-US" dirty="0">
                    <a:solidFill>
                      <a:schemeClr val="tx1"/>
                    </a:solidFill>
                  </a:rPr>
                  <a:t>②座標</a:t>
                </a:r>
                <a:r>
                  <a:rPr lang="ja-JP" altLang="en-US" dirty="0" smtClean="0">
                    <a:solidFill>
                      <a:schemeClr val="tx1"/>
                    </a:solidFill>
                  </a:rPr>
                  <a:t>変換</a:t>
                </a:r>
                <a:endParaRPr lang="en-US" altLang="ja-JP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コンテンツ プレースホルダー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48200" y="2171765"/>
                <a:ext cx="4038600" cy="1113219"/>
              </a:xfrm>
              <a:blipFill rotWithShape="1">
                <a:blip r:embed="rId4"/>
                <a:stretch>
                  <a:fillRect l="-3172" t="-7104" b="-65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4604338" y="1268760"/>
            <a:ext cx="4072118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《</a:t>
            </a:r>
            <a:r>
              <a:rPr lang="ja-JP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仮定</a:t>
            </a:r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》</a:t>
            </a:r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ja-JP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滑らず</a:t>
            </a:r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に</a:t>
            </a:r>
            <a:r>
              <a:rPr lang="ja-JP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転がる．その他の</a:t>
            </a:r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摩擦等</a:t>
            </a:r>
            <a:r>
              <a:rPr lang="ja-JP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は無視</a:t>
            </a:r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する．</a:t>
            </a:r>
          </a:p>
        </p:txBody>
      </p:sp>
      <p:grpSp>
        <p:nvGrpSpPr>
          <p:cNvPr id="11" name="グループ化 10"/>
          <p:cNvGrpSpPr/>
          <p:nvPr/>
        </p:nvGrpSpPr>
        <p:grpSpPr>
          <a:xfrm>
            <a:off x="4355976" y="4797152"/>
            <a:ext cx="4464496" cy="1512168"/>
            <a:chOff x="1043606" y="4941172"/>
            <a:chExt cx="4464495" cy="2539445"/>
          </a:xfrm>
        </p:grpSpPr>
        <p:sp>
          <p:nvSpPr>
            <p:cNvPr id="12" name="角丸四角形 11"/>
            <p:cNvSpPr/>
            <p:nvPr/>
          </p:nvSpPr>
          <p:spPr>
            <a:xfrm>
              <a:off x="1043607" y="4941172"/>
              <a:ext cx="4464494" cy="253944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ja-JP" altLang="en-US" sz="2800" dirty="0"/>
                <a:t> </a:t>
              </a:r>
              <a:r>
                <a:rPr lang="ja-JP" altLang="en-US" sz="2800" dirty="0" smtClean="0"/>
                <a:t>手順③～⑤により，運動方</a:t>
              </a:r>
              <a:endParaRPr lang="en-US" altLang="ja-JP" sz="2800" dirty="0" smtClean="0"/>
            </a:p>
            <a:p>
              <a:r>
                <a:rPr lang="ja-JP" altLang="en-US" sz="2800" dirty="0" smtClean="0"/>
                <a:t> 程式を求め，線形化せよ．</a:t>
              </a:r>
              <a:endParaRPr lang="ja-JP" altLang="en-US" sz="2800" dirty="0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1043606" y="4956316"/>
              <a:ext cx="1415772" cy="775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solidFill>
                    <a:schemeClr val="accent2"/>
                  </a:solidFill>
                </a:rPr>
                <a:t>研究課題</a:t>
              </a:r>
              <a:endParaRPr lang="ja-JP" altLang="en-US" sz="2400" dirty="0">
                <a:solidFill>
                  <a:schemeClr val="accent2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5210177" y="3140968"/>
                <a:ext cx="2890215" cy="15234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ja-JP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</m:e>
                              <m:e>
                                <m:r>
                                  <a:rPr lang="en-US" altLang="ja-JP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altLang="ja-JP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  <m:r>
                                  <a:rPr lang="en-US" altLang="ja-JP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ja-JP" sz="2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𝑅</m:t>
                                    </m:r>
                                  </m:num>
                                  <m:den>
                                    <m:r>
                                      <a:rPr lang="en-US" altLang="ja-JP" sz="2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  <m:func>
                                  <m:funcPr>
                                    <m:ctrlPr>
                                      <a:rPr lang="en-US" altLang="ja-JP" sz="2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24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ja-JP" sz="2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altLang="ja-JP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altLang="ja-JP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</m:e>
                              <m:e>
                                <m:r>
                                  <a:rPr lang="en-US" altLang="ja-JP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altLang="ja-JP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ja-JP" sz="2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𝑅</m:t>
                                    </m:r>
                                  </m:num>
                                  <m:den>
                                    <m:r>
                                      <a:rPr lang="en-US" altLang="ja-JP" sz="2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  <m:func>
                                  <m:funcPr>
                                    <m:ctrlPr>
                                      <a:rPr lang="en-US" altLang="ja-JP" sz="2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24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altLang="ja-JP" sz="2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177" y="3140968"/>
                <a:ext cx="2890215" cy="15234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6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略解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6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085928"/>
              </a:xfrm>
            </p:spPr>
            <p:txBody>
              <a:bodyPr/>
              <a:lstStyle/>
              <a:p>
                <a:r>
                  <a:rPr kumimoji="1" lang="ja-JP" altLang="en-US" dirty="0" smtClean="0"/>
                  <a:t>ラグランジュ関数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𝐿</m:t>
                    </m:r>
                    <m:r>
                      <a:rPr kumimoji="1" lang="en-US" altLang="ja-JP" b="0" i="1" smtClean="0">
                        <a:latin typeface="Cambria Math"/>
                      </a:rPr>
                      <m:t>=</m:t>
                    </m:r>
                    <m:r>
                      <a:rPr kumimoji="1" lang="en-US" altLang="ja-JP" b="0" i="1" smtClean="0">
                        <a:latin typeface="Cambria Math"/>
                      </a:rPr>
                      <m:t>𝑇</m:t>
                    </m:r>
                    <m:r>
                      <a:rPr kumimoji="1" lang="en-US" altLang="ja-JP" b="0" i="1" smtClean="0">
                        <a:latin typeface="Cambria Math"/>
                      </a:rPr>
                      <m:t>−</m:t>
                    </m:r>
                    <m:r>
                      <a:rPr kumimoji="1" lang="en-US" altLang="ja-JP" b="0" i="1" smtClean="0">
                        <a:latin typeface="Cambria Math"/>
                      </a:rPr>
                      <m:t>𝑈</m:t>
                    </m:r>
                  </m:oMath>
                </a14:m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速度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altLang="ja-JP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ja-JP" b="0" i="1" smtClean="0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  <m:r>
                      <a:rPr lang="en-US" altLang="ja-JP" b="0" i="1" smtClean="0">
                        <a:latin typeface="Cambria Math"/>
                      </a:rPr>
                      <m:t>𝑅</m:t>
                    </m:r>
                    <m:acc>
                      <m:accPr>
                        <m:chr m:val="̇"/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/>
                          </a:rPr>
                          <m:t>1−</m:t>
                        </m:r>
                        <m:f>
                          <m:fPr>
                            <m:ctrlPr>
                              <a:rPr lang="en-US" altLang="ja-JP" b="0" i="1" smtClean="0">
                                <a:latin typeface="Cambria Math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ja-JP" b="0" i="1" smtClean="0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b="0" i="0" smtClean="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ja-JP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ja-JP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altLang="ja-JP" b="0" i="1" smtClean="0">
                            <a:latin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b="0" i="0" smtClean="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ja-JP" i="1">
                                    <a:latin typeface="Cambria Math"/>
                                  </a:rPr>
                                  <m:t>𝜃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ja-JP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altLang="ja-JP" dirty="0" smtClean="0"/>
              </a:p>
              <a:p>
                <a:pPr lvl="1"/>
                <a:r>
                  <a:rPr lang="ja-JP" altLang="en-US" dirty="0" smtClean="0"/>
                  <a:t>運動エネルギー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𝑇</m:t>
                    </m:r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b="0" i="1" smtClean="0">
                            <a:latin typeface="Cambria Math"/>
                          </a:rPr>
                          <m:t>8</m:t>
                        </m:r>
                      </m:den>
                    </m:f>
                    <m:d>
                      <m:d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/>
                          </a:rPr>
                          <m:t>5−4</m:t>
                        </m:r>
                        <m:func>
                          <m:func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  <m:sSup>
                      <m:sSup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ja-JP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b="0" i="1" smtClean="0"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altLang="ja-JP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ポテンシャル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𝑈</m:t>
                    </m:r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/>
                          </a:rPr>
                          <m:t>𝑚𝑔𝑅</m:t>
                        </m:r>
                      </m:num>
                      <m:den>
                        <m:r>
                          <a:rPr lang="en-US" altLang="ja-JP" b="0" i="1" smtClean="0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/>
                          </a:rPr>
                          <m:t>2−</m:t>
                        </m:r>
                        <m:func>
                          <m:func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endParaRPr kumimoji="1" lang="en-US" altLang="ja-JP" dirty="0" smtClean="0"/>
              </a:p>
              <a:p>
                <a:r>
                  <a:rPr kumimoji="1" lang="ja-JP" altLang="en-US" dirty="0" smtClean="0"/>
                  <a:t>運動方程式</a:t>
                </a:r>
                <a:endParaRPr kumimoji="1" lang="en-US" altLang="ja-JP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ja-JP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2400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altLang="ja-JP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5−4</m:t>
                          </m:r>
                          <m:func>
                            <m:funcPr>
                              <m:ctrlPr>
                                <a:rPr lang="en-US" altLang="ja-JP" sz="24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acc>
                        <m:accPr>
                          <m:chr m:val="̈"/>
                          <m:ctrlPr>
                            <a:rPr lang="en-US" altLang="ja-JP" sz="2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2400" b="0" i="1" smtClean="0">
                              <a:latin typeface="Cambria Math"/>
                            </a:rPr>
                            <m:t>𝜃</m:t>
                          </m:r>
                        </m:e>
                      </m:acc>
                      <m:r>
                        <a:rPr lang="en-US" altLang="ja-JP" sz="24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ja-JP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/>
                            </a:rPr>
                            <m:t>𝑚𝑔𝑅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ja-JP" sz="24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4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en-US" altLang="ja-JP" sz="24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ja-JP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ja-JP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2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ja-JP" sz="2400" i="1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ja-JP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altLang="ja-JP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ja-JP" sz="24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4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𝜃</m:t>
                          </m:r>
                          <m:r>
                            <a:rPr lang="en-US" altLang="ja-JP" sz="2400" b="0" i="1" smtClean="0">
                              <a:latin typeface="Cambria Math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kumimoji="1" lang="en-US" altLang="ja-JP" sz="2400" dirty="0" smtClean="0"/>
              </a:p>
              <a:p>
                <a:r>
                  <a:rPr kumimoji="1" lang="ja-JP" altLang="en-US" dirty="0" smtClean="0"/>
                  <a:t>線形化　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4</m:t>
                        </m:r>
                      </m:den>
                    </m:f>
                    <m:acc>
                      <m:accPr>
                        <m:chr m:val="̈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ja-JP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𝑚𝑔𝑅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ja-JP" i="1">
                        <a:latin typeface="Cambria Math"/>
                      </a:rPr>
                      <m:t>𝜃</m:t>
                    </m:r>
                    <m:r>
                      <a:rPr lang="en-US" altLang="ja-JP" i="1">
                        <a:latin typeface="Cambria Math"/>
                      </a:rPr>
                      <m:t>=0</m:t>
                    </m:r>
                  </m:oMath>
                </a14:m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7" name="コンテンツ プレースホルダー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085928"/>
              </a:xfrm>
              <a:blipFill rotWithShape="1">
                <a:blip r:embed="rId2"/>
                <a:stretch>
                  <a:fillRect l="-963" t="-1918" b="-13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312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倒立振り子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274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倒立振り子（</a:t>
            </a:r>
            <a:r>
              <a:rPr lang="ja-JP" altLang="en-US" dirty="0"/>
              <a:t>自立ロボット）</a:t>
            </a:r>
            <a:endParaRPr kumimoji="1" lang="ja-JP" altLang="en-US" dirty="0"/>
          </a:p>
        </p:txBody>
      </p:sp>
      <p:pic>
        <p:nvPicPr>
          <p:cNvPr id="4" name="inverted pendulu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0816" y="1295400"/>
            <a:ext cx="6705600" cy="5029200"/>
          </a:xfrm>
        </p:spPr>
      </p:pic>
      <p:graphicFrame>
        <p:nvGraphicFramePr>
          <p:cNvPr id="8" name="図表 7"/>
          <p:cNvGraphicFramePr/>
          <p:nvPr>
            <p:extLst>
              <p:ext uri="{D42A27DB-BD31-4B8C-83A1-F6EECF244321}">
                <p14:modId xmlns:p14="http://schemas.microsoft.com/office/powerpoint/2010/main" val="3140126547"/>
              </p:ext>
            </p:extLst>
          </p:nvPr>
        </p:nvGraphicFramePr>
        <p:xfrm>
          <a:off x="1115616" y="1700808"/>
          <a:ext cx="187220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30" name="グループ化 29"/>
          <p:cNvGrpSpPr/>
          <p:nvPr/>
        </p:nvGrpSpPr>
        <p:grpSpPr>
          <a:xfrm>
            <a:off x="251520" y="2276872"/>
            <a:ext cx="864096" cy="3024336"/>
            <a:chOff x="251520" y="2276872"/>
            <a:chExt cx="864096" cy="3024336"/>
          </a:xfrm>
        </p:grpSpPr>
        <p:cxnSp>
          <p:nvCxnSpPr>
            <p:cNvPr id="21" name="直線コネクタ 20"/>
            <p:cNvCxnSpPr/>
            <p:nvPr/>
          </p:nvCxnSpPr>
          <p:spPr>
            <a:xfrm flipH="1">
              <a:off x="611560" y="5301208"/>
              <a:ext cx="5040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flipV="1">
              <a:off x="611560" y="2276872"/>
              <a:ext cx="0" cy="302433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>
              <a:off x="611560" y="2276872"/>
              <a:ext cx="504056" cy="0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角丸四角形 27"/>
            <p:cNvSpPr/>
            <p:nvPr/>
          </p:nvSpPr>
          <p:spPr>
            <a:xfrm>
              <a:off x="251520" y="2636912"/>
              <a:ext cx="612068" cy="223224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kumimoji="1" lang="ja-JP" altLang="en-US" sz="2400" dirty="0" smtClean="0"/>
                <a:t>振り子の運動</a:t>
              </a:r>
              <a:endParaRPr kumimoji="1" lang="ja-JP" altLang="en-US" sz="2400" dirty="0"/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>
            <a:off x="3203848" y="6021290"/>
            <a:ext cx="4320480" cy="58477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3200" dirty="0" smtClean="0">
                <a:solidFill>
                  <a:schemeClr val="tx1"/>
                </a:solidFill>
              </a:rPr>
              <a:t>フィードバック制御</a:t>
            </a:r>
            <a:r>
              <a:rPr kumimoji="1" lang="ja-JP" altLang="en-US" sz="3200" dirty="0" smtClean="0">
                <a:solidFill>
                  <a:schemeClr val="tx1"/>
                </a:solidFill>
              </a:rPr>
              <a:t>という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72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9D75D19-7BA2-44B9-B1BC-C840B282B7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D9D75D19-7BA2-44B9-B1BC-C840B282B7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171D0B1-6D85-45C6-9D81-EF179BDCD8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graphicEl>
                                              <a:dgm id="{8171D0B1-6D85-45C6-9D81-EF179BDCD8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E34824B-9ADF-47B3-9C63-3E0445CB4C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dgm id="{6E34824B-9ADF-47B3-9C63-3E0445CB4C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EAFDEB6-CAF7-4844-BEEB-1D0072EA4C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graphicEl>
                                              <a:dgm id="{BEAFDEB6-CAF7-4844-BEEB-1D0072EA4C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4C61504-8F25-4694-937F-20F1C7E53A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14C61504-8F25-4694-937F-20F1C7E53A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どんな</a:t>
            </a:r>
            <a:r>
              <a:rPr lang="ja-JP" altLang="en-US" dirty="0" smtClean="0"/>
              <a:t>計算式か？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1794542" y="3805755"/>
            <a:ext cx="14478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1995710" y="4136463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2757710" y="4136463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円/楕円 13"/>
          <p:cNvSpPr/>
          <p:nvPr/>
        </p:nvSpPr>
        <p:spPr>
          <a:xfrm>
            <a:off x="2391950" y="3653355"/>
            <a:ext cx="324000" cy="32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2555527" y="1989655"/>
            <a:ext cx="1004316" cy="1822704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12"/>
          <p:cNvSpPr/>
          <p:nvPr/>
        </p:nvSpPr>
        <p:spPr>
          <a:xfrm>
            <a:off x="3419634" y="1710763"/>
            <a:ext cx="381000" cy="38252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8" name="直線コネクタ 17"/>
          <p:cNvCxnSpPr/>
          <p:nvPr/>
        </p:nvCxnSpPr>
        <p:spPr>
          <a:xfrm flipV="1">
            <a:off x="1351022" y="4441265"/>
            <a:ext cx="26449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 flipV="1">
            <a:off x="2542826" y="2357955"/>
            <a:ext cx="0" cy="14478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弧 20"/>
          <p:cNvSpPr/>
          <p:nvPr/>
        </p:nvSpPr>
        <p:spPr>
          <a:xfrm>
            <a:off x="2020094" y="2815155"/>
            <a:ext cx="1066800" cy="685800"/>
          </a:xfrm>
          <a:prstGeom prst="arc">
            <a:avLst>
              <a:gd name="adj1" fmla="val 16200000"/>
              <a:gd name="adj2" fmla="val 2016945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657126" y="2045716"/>
            <a:ext cx="4796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i="1" dirty="0" smtClean="0">
                <a:solidFill>
                  <a:schemeClr val="accent2">
                    <a:lumMod val="75000"/>
                  </a:schemeClr>
                </a:solidFill>
                <a:latin typeface="Symbol" pitchFamily="18" charset="2"/>
                <a:cs typeface="Times New Roman" pitchFamily="18" charset="0"/>
              </a:rPr>
              <a:t>q</a:t>
            </a:r>
            <a:endParaRPr kumimoji="1" lang="ja-JP" altLang="en-US" sz="2400" b="1" i="1" dirty="0">
              <a:solidFill>
                <a:schemeClr val="accent2">
                  <a:lumMod val="75000"/>
                </a:schemeClr>
              </a:solidFill>
              <a:latin typeface="Symbol" pitchFamily="18" charset="2"/>
              <a:cs typeface="Times New Roman" pitchFamily="18" charset="0"/>
            </a:endParaRPr>
          </a:p>
        </p:txBody>
      </p:sp>
      <p:sp>
        <p:nvSpPr>
          <p:cNvPr id="26" name="右矢印 25"/>
          <p:cNvSpPr/>
          <p:nvPr/>
        </p:nvSpPr>
        <p:spPr>
          <a:xfrm>
            <a:off x="1197134" y="3805755"/>
            <a:ext cx="597408" cy="457200"/>
          </a:xfrm>
          <a:prstGeom prst="rightArrow">
            <a:avLst>
              <a:gd name="adj1" fmla="val 44667"/>
              <a:gd name="adj2" fmla="val 6333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661864" y="3642532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endParaRPr kumimoji="1" lang="ja-JP" altLang="en-US" sz="4000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43137" y="306514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制御力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grpSp>
        <p:nvGrpSpPr>
          <p:cNvPr id="49" name="グループ化 48"/>
          <p:cNvGrpSpPr/>
          <p:nvPr/>
        </p:nvGrpSpPr>
        <p:grpSpPr>
          <a:xfrm>
            <a:off x="4166021" y="980728"/>
            <a:ext cx="3717531" cy="1301314"/>
            <a:chOff x="4166020" y="980728"/>
            <a:chExt cx="3717531" cy="1301314"/>
          </a:xfrm>
        </p:grpSpPr>
        <p:sp>
          <p:nvSpPr>
            <p:cNvPr id="25" name="テキスト ボックス 24"/>
            <p:cNvSpPr txBox="1"/>
            <p:nvPr/>
          </p:nvSpPr>
          <p:spPr>
            <a:xfrm>
              <a:off x="5765664" y="980728"/>
              <a:ext cx="211788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600" b="1" i="1" dirty="0" smtClean="0">
                  <a:solidFill>
                    <a:schemeClr val="accent2">
                      <a:lumMod val="75000"/>
                    </a:schemeClr>
                  </a:solidFill>
                  <a:latin typeface="Symbol" pitchFamily="18" charset="2"/>
                </a:rPr>
                <a:t>q   </a:t>
              </a:r>
              <a:r>
                <a:rPr lang="ja-JP" altLang="en-US" sz="3600" dirty="0" smtClean="0">
                  <a:solidFill>
                    <a:schemeClr val="accent2">
                      <a:lumMod val="75000"/>
                    </a:schemeClr>
                  </a:solidFill>
                </a:rPr>
                <a:t>角度</a:t>
              </a:r>
              <a:endParaRPr lang="en-US" altLang="ja-JP" sz="3600" b="1" i="1" dirty="0" smtClean="0">
                <a:solidFill>
                  <a:schemeClr val="accent2">
                    <a:lumMod val="75000"/>
                  </a:schemeClr>
                </a:solidFill>
                <a:latin typeface="Symbol" pitchFamily="18" charset="2"/>
              </a:endParaRPr>
            </a:p>
            <a:p>
              <a:r>
                <a:rPr lang="en-US" altLang="ja-JP" sz="3600" b="1" i="1" dirty="0" smtClean="0">
                  <a:solidFill>
                    <a:schemeClr val="accent3">
                      <a:lumMod val="75000"/>
                    </a:schemeClr>
                  </a:solidFill>
                  <a:latin typeface="Symbol" pitchFamily="18" charset="2"/>
                </a:rPr>
                <a:t>w  </a:t>
              </a:r>
              <a:r>
                <a:rPr lang="ja-JP" altLang="en-US" sz="3600" dirty="0" smtClean="0">
                  <a:solidFill>
                    <a:schemeClr val="accent3">
                      <a:lumMod val="75000"/>
                    </a:schemeClr>
                  </a:solidFill>
                  <a:latin typeface="Symbol" pitchFamily="18" charset="2"/>
                </a:rPr>
                <a:t>角速度</a:t>
              </a:r>
              <a:endParaRPr kumimoji="1" lang="ja-JP" altLang="en-US" sz="3600" b="1" i="1" dirty="0">
                <a:solidFill>
                  <a:schemeClr val="accent3">
                    <a:lumMod val="75000"/>
                  </a:schemeClr>
                </a:solidFill>
                <a:latin typeface="Symbol" pitchFamily="18" charset="2"/>
              </a:endParaRPr>
            </a:p>
          </p:txBody>
        </p:sp>
        <p:sp>
          <p:nvSpPr>
            <p:cNvPr id="17" name="下カーブ矢印 16"/>
            <p:cNvSpPr/>
            <p:nvPr/>
          </p:nvSpPr>
          <p:spPr>
            <a:xfrm rot="1200000">
              <a:off x="4166020" y="1433115"/>
              <a:ext cx="1688212" cy="800100"/>
            </a:xfrm>
            <a:prstGeom prst="curvedDownArrow">
              <a:avLst>
                <a:gd name="adj1" fmla="val 21187"/>
                <a:gd name="adj2" fmla="val 50000"/>
                <a:gd name="adj3" fmla="val 25000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4355976" y="1697267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dirty="0" smtClean="0"/>
                <a:t>測定</a:t>
              </a:r>
              <a:endParaRPr kumimoji="1" lang="ja-JP" altLang="en-US" sz="3200" dirty="0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924917" y="4350418"/>
            <a:ext cx="5519292" cy="1319541"/>
            <a:chOff x="924916" y="4350418"/>
            <a:chExt cx="5519292" cy="1319541"/>
          </a:xfrm>
        </p:grpSpPr>
        <p:cxnSp>
          <p:nvCxnSpPr>
            <p:cNvPr id="16" name="カギ線コネクタ 15"/>
            <p:cNvCxnSpPr>
              <a:stCxn id="47" idx="2"/>
              <a:endCxn id="27" idx="2"/>
            </p:cNvCxnSpPr>
            <p:nvPr/>
          </p:nvCxnSpPr>
          <p:spPr>
            <a:xfrm rot="5400000" flipH="1">
              <a:off x="3639138" y="1636196"/>
              <a:ext cx="90847" cy="5519292"/>
            </a:xfrm>
            <a:prstGeom prst="bentConnector3">
              <a:avLst>
                <a:gd name="adj1" fmla="val -654248"/>
              </a:avLst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/>
            <p:cNvSpPr txBox="1"/>
            <p:nvPr/>
          </p:nvSpPr>
          <p:spPr>
            <a:xfrm>
              <a:off x="1017304" y="5085184"/>
              <a:ext cx="36936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dirty="0" smtClean="0"/>
                <a:t>計算された力で押す</a:t>
              </a:r>
              <a:endParaRPr kumimoji="1" lang="ja-JP" altLang="en-US" sz="3200" dirty="0"/>
            </a:p>
          </p:txBody>
        </p:sp>
      </p:grpSp>
      <p:grpSp>
        <p:nvGrpSpPr>
          <p:cNvPr id="50" name="グループ化 49"/>
          <p:cNvGrpSpPr/>
          <p:nvPr/>
        </p:nvGrpSpPr>
        <p:grpSpPr>
          <a:xfrm>
            <a:off x="4355977" y="2641807"/>
            <a:ext cx="4176464" cy="1799458"/>
            <a:chOff x="4355976" y="2641807"/>
            <a:chExt cx="4176464" cy="1799458"/>
          </a:xfrm>
        </p:grpSpPr>
        <p:sp>
          <p:nvSpPr>
            <p:cNvPr id="47" name="角丸四角形 46"/>
            <p:cNvSpPr/>
            <p:nvPr/>
          </p:nvSpPr>
          <p:spPr>
            <a:xfrm>
              <a:off x="4355976" y="2641807"/>
              <a:ext cx="4176464" cy="179945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4572000" y="3205425"/>
              <a:ext cx="3816424" cy="101566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ja-JP" sz="4000" b="1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altLang="ja-JP" sz="4000" i="1" dirty="0" smtClean="0">
                  <a:latin typeface="Times New Roman" pitchFamily="18" charset="0"/>
                  <a:cs typeface="Times New Roman" pitchFamily="18" charset="0"/>
                </a:rPr>
                <a:t> =</a:t>
              </a:r>
              <a:r>
                <a:rPr lang="en-US" altLang="ja-JP" sz="40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altLang="ja-JP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×</a:t>
              </a:r>
              <a:r>
                <a:rPr lang="en-US" altLang="ja-JP" sz="4000" b="1" i="1" dirty="0" smtClean="0">
                  <a:solidFill>
                    <a:schemeClr val="accent2">
                      <a:lumMod val="75000"/>
                    </a:schemeClr>
                  </a:solidFill>
                  <a:latin typeface="Symbol" pitchFamily="18" charset="2"/>
                </a:rPr>
                <a:t>q </a:t>
              </a:r>
              <a:r>
                <a:rPr lang="en-US" altLang="ja-JP" sz="4000" i="1" dirty="0" smtClean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rPr>
                <a:t>+ </a:t>
              </a:r>
              <a:r>
                <a:rPr lang="en-US" altLang="ja-JP" sz="40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en-US" altLang="ja-JP" sz="4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×</a:t>
              </a:r>
              <a:r>
                <a:rPr lang="en-US" altLang="ja-JP" sz="4000" b="1" i="1" dirty="0" smtClean="0">
                  <a:solidFill>
                    <a:schemeClr val="accent3">
                      <a:lumMod val="75000"/>
                    </a:schemeClr>
                  </a:solidFill>
                  <a:latin typeface="Symbol" pitchFamily="18" charset="2"/>
                </a:rPr>
                <a:t>w</a:t>
              </a:r>
              <a:endParaRPr lang="en-US" altLang="ja-JP" sz="4000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4553339" y="2708920"/>
              <a:ext cx="346761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200" dirty="0" smtClean="0">
                  <a:solidFill>
                    <a:srgbClr val="FF0000"/>
                  </a:solidFill>
                </a:rPr>
                <a:t>計算式</a:t>
              </a:r>
              <a:r>
                <a:rPr lang="ja-JP" altLang="en-US" sz="3200" dirty="0" smtClean="0"/>
                <a:t>（四則演算）</a:t>
              </a:r>
              <a:endParaRPr lang="ja-JP" altLang="en-US" sz="3200" dirty="0"/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5010126" y="5040072"/>
            <a:ext cx="4026370" cy="1088831"/>
            <a:chOff x="5010126" y="5040070"/>
            <a:chExt cx="4026370" cy="1088831"/>
          </a:xfrm>
        </p:grpSpPr>
        <p:sp>
          <p:nvSpPr>
            <p:cNvPr id="32" name="テキスト ボックス 31"/>
            <p:cNvSpPr txBox="1"/>
            <p:nvPr/>
          </p:nvSpPr>
          <p:spPr>
            <a:xfrm>
              <a:off x="5010126" y="5544126"/>
              <a:ext cx="4026370" cy="584775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ja-JP" altLang="en-US" sz="3200" dirty="0" smtClean="0">
                  <a:solidFill>
                    <a:schemeClr val="tx1"/>
                  </a:solidFill>
                </a:rPr>
                <a:t>「フィードバック」</a:t>
              </a:r>
              <a:r>
                <a:rPr kumimoji="1" lang="ja-JP" altLang="en-US" sz="3200" dirty="0" smtClean="0">
                  <a:solidFill>
                    <a:schemeClr val="tx1"/>
                  </a:solidFill>
                </a:rPr>
                <a:t>という</a:t>
              </a:r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直線コネクタ 33"/>
            <p:cNvCxnSpPr>
              <a:stCxn id="32" idx="0"/>
            </p:cNvCxnSpPr>
            <p:nvPr/>
          </p:nvCxnSpPr>
          <p:spPr>
            <a:xfrm flipH="1" flipV="1">
              <a:off x="5765664" y="5040070"/>
              <a:ext cx="1257647" cy="5040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02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nvp_free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640160"/>
            <a:ext cx="6705600" cy="5029200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000" dirty="0" smtClean="0"/>
              <a:t>制御がないと？　</a:t>
            </a:r>
            <a:endParaRPr kumimoji="1" lang="ja-JP" altLang="en-US" sz="4000" dirty="0"/>
          </a:p>
        </p:txBody>
      </p:sp>
      <p:sp>
        <p:nvSpPr>
          <p:cNvPr id="17" name="正方形/長方形 16"/>
          <p:cNvSpPr/>
          <p:nvPr/>
        </p:nvSpPr>
        <p:spPr>
          <a:xfrm>
            <a:off x="3434085" y="1196754"/>
            <a:ext cx="26500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/>
              <a:t>制御力　</a:t>
            </a:r>
            <a:r>
              <a:rPr lang="en-US" altLang="ja-JP" sz="32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ja-JP" sz="32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200" i="1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ja-JP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ja-JP" altLang="en-US" sz="3200" dirty="0"/>
          </a:p>
        </p:txBody>
      </p:sp>
      <p:sp>
        <p:nvSpPr>
          <p:cNvPr id="23" name="正方形/長方形 22"/>
          <p:cNvSpPr/>
          <p:nvPr/>
        </p:nvSpPr>
        <p:spPr>
          <a:xfrm>
            <a:off x="5162442" y="5076475"/>
            <a:ext cx="3323346" cy="58477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ja-JP" altLang="en-US" sz="3200" dirty="0"/>
              <a:t>自然な振り子運動</a:t>
            </a:r>
          </a:p>
        </p:txBody>
      </p:sp>
    </p:spTree>
    <p:extLst>
      <p:ext uri="{BB962C8B-B14F-4D97-AF65-F5344CB8AC3E}">
        <p14:creationId xmlns:p14="http://schemas.microsoft.com/office/powerpoint/2010/main" val="309823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5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vp_vib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628800"/>
            <a:ext cx="6705600" cy="5029200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600" dirty="0" smtClean="0"/>
              <a:t>角度だけで式を作ると？</a:t>
            </a:r>
            <a:endParaRPr kumimoji="1" lang="ja-JP" altLang="en-US" sz="3600" dirty="0"/>
          </a:p>
        </p:txBody>
      </p:sp>
      <p:sp>
        <p:nvSpPr>
          <p:cNvPr id="17" name="正方形/長方形 16"/>
          <p:cNvSpPr/>
          <p:nvPr/>
        </p:nvSpPr>
        <p:spPr>
          <a:xfrm>
            <a:off x="2843808" y="1196754"/>
            <a:ext cx="4828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ja-JP" sz="32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2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ja-JP" sz="3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ja-JP" sz="3200" b="1" i="1" dirty="0">
                <a:solidFill>
                  <a:schemeClr val="accent2">
                    <a:lumMod val="75000"/>
                  </a:schemeClr>
                </a:solidFill>
                <a:latin typeface="Symbol" pitchFamily="18" charset="2"/>
              </a:rPr>
              <a:t>q </a:t>
            </a:r>
            <a:r>
              <a:rPr lang="en-US" altLang="ja-JP" sz="32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altLang="ja-JP" sz="32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ja-JP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ja-JP" sz="3200" b="1" i="1" dirty="0" err="1" smtClean="0">
                <a:solidFill>
                  <a:schemeClr val="accent3">
                    <a:lumMod val="75000"/>
                  </a:schemeClr>
                </a:solidFill>
                <a:latin typeface="Symbol" pitchFamily="18" charset="2"/>
              </a:rPr>
              <a:t>w</a:t>
            </a:r>
            <a:r>
              <a:rPr lang="en-US" altLang="ja-JP" sz="3200" b="1" i="1" dirty="0" smtClean="0">
                <a:solidFill>
                  <a:schemeClr val="accent3">
                    <a:lumMod val="75000"/>
                  </a:schemeClr>
                </a:solidFill>
                <a:latin typeface="Symbol" pitchFamily="18" charset="2"/>
              </a:rPr>
              <a:t> </a:t>
            </a:r>
            <a:r>
              <a:rPr lang="ja-JP" altLang="en-US" sz="2800" dirty="0" smtClean="0">
                <a:solidFill>
                  <a:srgbClr val="FF6699"/>
                </a:solidFill>
              </a:rPr>
              <a:t>角</a:t>
            </a:r>
            <a:r>
              <a:rPr lang="ja-JP" altLang="en-US" sz="2800" dirty="0">
                <a:solidFill>
                  <a:srgbClr val="FF6699"/>
                </a:solidFill>
              </a:rPr>
              <a:t>速度なし</a:t>
            </a:r>
            <a:endParaRPr lang="en-US" altLang="ja-JP" sz="3200" i="1" dirty="0">
              <a:solidFill>
                <a:srgbClr val="FF66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乗算記号 2"/>
          <p:cNvSpPr/>
          <p:nvPr/>
        </p:nvSpPr>
        <p:spPr>
          <a:xfrm>
            <a:off x="4788024" y="1052736"/>
            <a:ext cx="1008112" cy="864096"/>
          </a:xfrm>
          <a:prstGeom prst="mathMultiply">
            <a:avLst>
              <a:gd name="adj1" fmla="val 7958"/>
            </a:avLst>
          </a:prstGeom>
          <a:solidFill>
            <a:srgbClr val="FF0000">
              <a:alpha val="30000"/>
            </a:srgb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5737118" y="4869160"/>
            <a:ext cx="2173993" cy="107721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ja-JP" altLang="en-US" sz="3200" dirty="0" smtClean="0"/>
              <a:t>倒れないが</a:t>
            </a:r>
            <a:endParaRPr lang="en-US" altLang="ja-JP" sz="3200" dirty="0" smtClean="0"/>
          </a:p>
          <a:p>
            <a:pPr algn="ctr"/>
            <a:r>
              <a:rPr lang="ja-JP" altLang="en-US" sz="3200" dirty="0" smtClean="0"/>
              <a:t>止まらない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0767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ニュートン力学の難点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263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vp_damp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640160"/>
            <a:ext cx="6705600" cy="5029200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600" dirty="0" smtClean="0"/>
              <a:t>角度＆角速度</a:t>
            </a:r>
            <a:r>
              <a:rPr lang="ja-JP" altLang="en-US" sz="3600" dirty="0"/>
              <a:t>で式を作ると</a:t>
            </a:r>
            <a:r>
              <a:rPr lang="ja-JP" altLang="en-US" sz="3600" dirty="0" smtClean="0"/>
              <a:t>？</a:t>
            </a:r>
            <a:endParaRPr kumimoji="1" lang="ja-JP" altLang="en-US" sz="3600" dirty="0"/>
          </a:p>
        </p:txBody>
      </p:sp>
      <p:sp>
        <p:nvSpPr>
          <p:cNvPr id="17" name="正方形/長方形 16"/>
          <p:cNvSpPr/>
          <p:nvPr/>
        </p:nvSpPr>
        <p:spPr>
          <a:xfrm>
            <a:off x="3034936" y="1196754"/>
            <a:ext cx="30492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ja-JP" sz="32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2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ja-JP" sz="3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ja-JP" sz="3200" b="1" i="1" dirty="0">
                <a:solidFill>
                  <a:schemeClr val="accent2">
                    <a:lumMod val="75000"/>
                  </a:schemeClr>
                </a:solidFill>
                <a:latin typeface="Symbol" pitchFamily="18" charset="2"/>
              </a:rPr>
              <a:t>q </a:t>
            </a:r>
            <a:r>
              <a:rPr lang="en-US" altLang="ja-JP" sz="32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altLang="ja-JP" sz="3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ja-JP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ja-JP" sz="3200" b="1" i="1" dirty="0" smtClean="0">
                <a:solidFill>
                  <a:schemeClr val="accent3">
                    <a:lumMod val="75000"/>
                  </a:schemeClr>
                </a:solidFill>
                <a:latin typeface="Symbol" pitchFamily="18" charset="2"/>
              </a:rPr>
              <a:t>w</a:t>
            </a:r>
            <a:endParaRPr lang="en-US" altLang="ja-JP" sz="3200" i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873391" y="4872062"/>
            <a:ext cx="4035080" cy="107721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ja-JP" altLang="en-US" sz="3200" dirty="0" smtClean="0"/>
              <a:t>立った状態で止まる！</a:t>
            </a:r>
            <a:endParaRPr lang="en-US" altLang="ja-JP" sz="3200" dirty="0" smtClean="0"/>
          </a:p>
          <a:p>
            <a:pPr algn="ctr"/>
            <a:r>
              <a:rPr lang="ja-JP" altLang="en-US" sz="3200" dirty="0"/>
              <a:t>自立</a:t>
            </a:r>
            <a:r>
              <a:rPr lang="ja-JP" altLang="en-US" sz="3200" dirty="0" smtClean="0"/>
              <a:t>ロボットの原理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312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力学モデル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5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589240"/>
                <a:ext cx="8229600" cy="735360"/>
              </a:xfrm>
            </p:spPr>
            <p:txBody>
              <a:bodyPr>
                <a:normAutofit fontScale="92500"/>
              </a:bodyPr>
              <a:lstStyle/>
              <a:p>
                <a:r>
                  <a:rPr lang="ja-JP" altLang="en-US" dirty="0"/>
                  <a:t>この</a:t>
                </a:r>
                <a:r>
                  <a:rPr kumimoji="1" lang="ja-JP" altLang="en-US" dirty="0" smtClean="0"/>
                  <a:t>機構の自由度は２ </a:t>
                </a:r>
                <a:r>
                  <a:rPr kumimoji="1" lang="en-US" altLang="ja-JP" dirty="0" smtClean="0">
                    <a:sym typeface="Wingdings" pitchFamily="2" charset="2"/>
                  </a:rPr>
                  <a:t>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b="0" i="1" smtClean="0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/>
                            <a:sym typeface="Wingdings" pitchFamily="2" charset="2"/>
                          </a:rPr>
                          <m:t>𝑥</m:t>
                        </m:r>
                        <m:r>
                          <a:rPr kumimoji="1" lang="en-US" altLang="ja-JP" b="0" i="1" smtClean="0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r>
                          <a:rPr kumimoji="1" lang="en-US" altLang="ja-JP" b="0" i="1" smtClean="0">
                            <a:latin typeface="Cambria Math"/>
                            <a:sym typeface="Wingdings" pitchFamily="2" charset="2"/>
                          </a:rPr>
                          <m:t>𝜃</m:t>
                        </m:r>
                      </m:e>
                    </m:d>
                  </m:oMath>
                </a14:m>
                <a:r>
                  <a:rPr kumimoji="1" lang="ja-JP" altLang="en-US" dirty="0" smtClean="0"/>
                  <a:t>で姿勢が決まる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6" name="コンテンツ プレースホルダー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589240"/>
                <a:ext cx="8229600" cy="735360"/>
              </a:xfrm>
              <a:blipFill rotWithShape="1">
                <a:blip r:embed="rId2"/>
                <a:stretch>
                  <a:fillRect l="-815" t="-13223" r="-1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36712"/>
            <a:ext cx="4752528" cy="4624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4371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倒立振り子（解析力学）　</a:t>
            </a:r>
            <a:r>
              <a:rPr lang="en-US" altLang="ja-JP" dirty="0" smtClean="0"/>
              <a:t>1/2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ja-JP" altLang="en-US" dirty="0" smtClean="0"/>
                  <a:t>①一般化座標　</a:t>
                </a:r>
                <a:r>
                  <a:rPr kumimoji="1" lang="en-US" altLang="ja-JP" dirty="0" smtClean="0"/>
                  <a:t>※</a:t>
                </a:r>
                <a:r>
                  <a:rPr kumimoji="1" lang="ja-JP" altLang="en-US" dirty="0" smtClean="0"/>
                  <a:t>自由度ぎりぎりの変数</a:t>
                </a:r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  <a:sym typeface="Wingdings" pitchFamily="2" charset="2"/>
                          </a:rPr>
                          <m:t>𝑥</m:t>
                        </m:r>
                        <m:r>
                          <a:rPr lang="en-US" altLang="ja-JP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r>
                          <a:rPr lang="en-US" altLang="ja-JP" i="1">
                            <a:latin typeface="Cambria Math"/>
                            <a:sym typeface="Wingdings" pitchFamily="2" charset="2"/>
                          </a:rPr>
                          <m:t>𝜃</m:t>
                        </m:r>
                      </m:e>
                    </m:d>
                  </m:oMath>
                </a14:m>
                <a:endParaRPr lang="en-US" altLang="ja-JP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kumimoji="1" lang="ja-JP" altLang="en-US" dirty="0" smtClean="0"/>
                  <a:t>②座標変換</a:t>
                </a:r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台車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b="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latin typeface="Cambria Math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altLang="ja-JP" b="0" i="1" smtClean="0">
                                <a:latin typeface="Cambria Math"/>
                              </a:rPr>
                              <m:t>&amp;</m:t>
                            </m:r>
                            <m:r>
                              <a:rPr lang="en-US" altLang="ja-JP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ja-JP" i="1">
                                <a:latin typeface="Cambria Math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ja-JP" i="1">
                                    <a:latin typeface="Cambria Math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altLang="ja-JP" b="0" i="1" smtClean="0">
                                <a:latin typeface="Cambria Math"/>
                              </a:rPr>
                              <m:t>&amp;</m:t>
                            </m:r>
                            <m:r>
                              <a:rPr lang="en-US" altLang="ja-JP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ja-JP" i="1">
                                <a:latin typeface="Cambria Math"/>
                              </a:rPr>
                              <m:t>𝐺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dirty="0" smtClean="0"/>
                  <a:t> 		※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altLang="ja-JP" dirty="0" smtClean="0"/>
                  <a:t> </a:t>
                </a:r>
                <a:r>
                  <a:rPr lang="ja-JP" altLang="en-US" dirty="0" smtClean="0"/>
                  <a:t>は台車重心の高さ</a:t>
                </a:r>
                <a:endParaRPr lang="en-US" altLang="ja-JP" dirty="0" smtClean="0"/>
              </a:p>
              <a:p>
                <a:pPr lvl="1"/>
                <a:r>
                  <a:rPr lang="ja-JP" altLang="en-US" dirty="0" smtClean="0"/>
                  <a:t>振子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ja-JP" i="1">
                                <a:latin typeface="Cambria Math"/>
                              </a:rPr>
                              <m:t>&amp;=</m:t>
                            </m:r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ja-JP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ja-JP" b="0" i="1" smtClean="0">
                                <a:latin typeface="Cambria Math"/>
                              </a:rPr>
                              <m:t>𝑙</m:t>
                            </m:r>
                            <m:func>
                              <m:funcPr>
                                <m:ctrlPr>
                                  <a:rPr lang="en-US" altLang="ja-JP" b="0" i="1" smtClean="0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b="0" i="0" smtClean="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ja-JP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altLang="ja-JP" i="1">
                                <a:latin typeface="Cambria Math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ja-JP" i="1">
                                <a:latin typeface="Cambria Math"/>
                              </a:rPr>
                              <m:t>&amp;=</m:t>
                            </m:r>
                            <m:r>
                              <a:rPr lang="en-US" altLang="ja-JP" b="0" i="1" smtClean="0">
                                <a:latin typeface="Cambria Math"/>
                              </a:rPr>
                              <m:t>𝑆</m:t>
                            </m:r>
                            <m:r>
                              <a:rPr lang="en-US" altLang="ja-JP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ja-JP" b="0" i="1" smtClean="0">
                                <a:latin typeface="Cambria Math"/>
                              </a:rPr>
                              <m:t>𝑙</m:t>
                            </m:r>
                            <m:func>
                              <m:funcPr>
                                <m:ctrlPr>
                                  <a:rPr lang="en-US" altLang="ja-JP" b="0" i="1" smtClean="0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b="0" i="0" smtClean="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ja-JP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ja-JP" altLang="en-US" dirty="0" smtClean="0"/>
                  <a:t> </a:t>
                </a:r>
                <a:r>
                  <a:rPr lang="en-US" altLang="ja-JP" dirty="0" smtClean="0"/>
                  <a:t>	※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altLang="ja-JP" dirty="0" smtClean="0"/>
                  <a:t> </a:t>
                </a:r>
                <a:r>
                  <a:rPr lang="ja-JP" altLang="en-US" dirty="0" smtClean="0"/>
                  <a:t>は支点の高さ</a:t>
                </a:r>
                <a:endParaRPr lang="en-US" altLang="ja-JP" dirty="0" smtClean="0"/>
              </a:p>
              <a:p>
                <a:pPr marL="0" indent="0">
                  <a:buNone/>
                </a:pPr>
                <a:r>
                  <a:rPr kumimoji="1" lang="ja-JP" altLang="en-US" dirty="0" smtClean="0"/>
                  <a:t>③</a:t>
                </a:r>
                <a:r>
                  <a:rPr lang="ja-JP" altLang="en-US" dirty="0"/>
                  <a:t>全運動エネルギー</a:t>
                </a:r>
                <a:endParaRPr kumimoji="1" lang="en-US" altLang="ja-JP" dirty="0" smtClean="0"/>
              </a:p>
              <a:p>
                <a:pPr lvl="1"/>
                <a:r>
                  <a:rPr lang="ja-JP" altLang="en-US" dirty="0"/>
                  <a:t>　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𝑇</m:t>
                    </m:r>
                    <m:r>
                      <a:rPr lang="en-US" altLang="ja-JP" i="1">
                        <a:latin typeface="Cambria Math"/>
                        <a:ea typeface="Cambria Math"/>
                      </a:rPr>
                      <m:t>≡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/>
                          </a:rPr>
                          <m:t>𝑀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b="0" i="1" smtClean="0">
                                <a:latin typeface="Cambria Math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ja-JP" b="0" i="1" smtClean="0">
                                <a:latin typeface="Cambria Math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ja-JP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b="0" i="1" smtClean="0">
                                <a:latin typeface="Cambria Math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ja-JP" b="0" i="1" smtClean="0">
                                <a:latin typeface="Cambria Math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ja-JP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ja-JP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ja-JP" b="0" i="1" smtClean="0">
                                <a:latin typeface="Cambria Math"/>
                              </a:rPr>
                              <m:t>𝑚</m:t>
                            </m:r>
                          </m:sub>
                          <m:sup>
                            <m:r>
                              <a:rPr lang="en-US" altLang="ja-JP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ja-JP" b="0" i="1" smtClean="0">
                                <a:latin typeface="Cambria Math"/>
                              </a:rPr>
                              <m:t>𝑚</m:t>
                            </m:r>
                          </m:sub>
                          <m:sup>
                            <m:r>
                              <a:rPr lang="en-US" altLang="ja-JP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939" r="-9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グループ化 3"/>
          <p:cNvGrpSpPr/>
          <p:nvPr/>
        </p:nvGrpSpPr>
        <p:grpSpPr>
          <a:xfrm>
            <a:off x="6660232" y="4869163"/>
            <a:ext cx="2254240" cy="1440158"/>
            <a:chOff x="1043608" y="4941172"/>
            <a:chExt cx="7128792" cy="12885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角丸四角形 4"/>
                <p:cNvSpPr/>
                <p:nvPr/>
              </p:nvSpPr>
              <p:spPr>
                <a:xfrm>
                  <a:off x="1043608" y="4941172"/>
                  <a:ext cx="7128792" cy="1288563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ja-JP" sz="2800" b="0" i="1" dirty="0" smtClean="0">
                    <a:latin typeface="Cambria Math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/>
                        </a:rPr>
                        <m:t>𝑇</m:t>
                      </m:r>
                    </m:oMath>
                  </a14:m>
                  <a:r>
                    <a:rPr lang="ja-JP" altLang="en-US" sz="2800" dirty="0" smtClean="0"/>
                    <a:t> を </a:t>
                  </a:r>
                  <a14:m>
                    <m:oMath xmlns:m="http://schemas.openxmlformats.org/officeDocument/2006/math">
                      <m:r>
                        <a:rPr lang="en-US" altLang="ja-JP" sz="2800" b="0" i="1" dirty="0" smtClean="0">
                          <a:latin typeface="Cambria Math"/>
                        </a:rPr>
                        <m:t>𝑥</m:t>
                      </m:r>
                      <m:r>
                        <a:rPr lang="en-US" altLang="ja-JP" sz="2800" b="0" i="1" dirty="0" smtClean="0">
                          <a:latin typeface="Cambria Math"/>
                        </a:rPr>
                        <m:t>,</m:t>
                      </m:r>
                      <m:r>
                        <a:rPr lang="en-US" altLang="ja-JP" sz="2800" b="0" i="1" dirty="0" smtClean="0">
                          <a:latin typeface="Cambria Math"/>
                        </a:rPr>
                        <m:t>𝜃</m:t>
                      </m:r>
                    </m:oMath>
                  </a14:m>
                  <a:r>
                    <a:rPr lang="ja-JP" altLang="en-US" sz="2800" dirty="0" smtClean="0"/>
                    <a:t> の式で表せ</a:t>
                  </a:r>
                  <a:endParaRPr lang="ja-JP" altLang="en-US" sz="2800" dirty="0"/>
                </a:p>
              </p:txBody>
            </p:sp>
          </mc:Choice>
          <mc:Fallback xmlns="">
            <p:sp>
              <p:nvSpPr>
                <p:cNvPr id="5" name="角丸四角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608" y="4941172"/>
                  <a:ext cx="7128792" cy="1288563"/>
                </a:xfrm>
                <a:prstGeom prst="roundRect">
                  <a:avLst/>
                </a:prstGeom>
                <a:blipFill rotWithShape="1">
                  <a:blip r:embed="rId3"/>
                  <a:stretch>
                    <a:fillRect b="-708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正方形/長方形 5"/>
            <p:cNvSpPr/>
            <p:nvPr/>
          </p:nvSpPr>
          <p:spPr>
            <a:xfrm>
              <a:off x="1043608" y="4956317"/>
              <a:ext cx="2732611" cy="4130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sz="2400" dirty="0">
                  <a:solidFill>
                    <a:schemeClr val="accent2"/>
                  </a:solidFill>
                </a:rPr>
                <a:t>例題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294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解答例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ja-JP" altLang="en-US" dirty="0" smtClean="0"/>
                  <a:t>速度の計算</a:t>
                </a:r>
                <a:r>
                  <a:rPr kumimoji="1" lang="en-US" altLang="ja-JP" dirty="0" smtClean="0"/>
                  <a:t>	</a:t>
                </a:r>
                <a:r>
                  <a:rPr lang="en-US" altLang="ja-JP" dirty="0" smtClean="0"/>
                  <a:t>※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𝐺</m:t>
                    </m:r>
                    <m:r>
                      <a:rPr lang="en-US" altLang="ja-JP" b="0" i="0" smtClean="0">
                        <a:latin typeface="Cambria Math"/>
                      </a:rPr>
                      <m:t>,</m:t>
                    </m:r>
                    <m:r>
                      <a:rPr lang="en-US" altLang="ja-JP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ja-JP" altLang="en-US" dirty="0" smtClean="0"/>
                  <a:t>は定数</a:t>
                </a:r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kumimoji="1" lang="ja-JP" alt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kumimoji="1" lang="en-US" altLang="ja-JP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1" lang="en-US" altLang="ja-JP" b="0" i="1" smtClean="0">
                            <a:latin typeface="Cambria Math"/>
                          </a:rPr>
                          <m:t>𝑀</m:t>
                        </m:r>
                      </m:sub>
                    </m:sSub>
                    <m:r>
                      <a:rPr kumimoji="1" lang="en-US" altLang="ja-JP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kumimoji="1" lang="en-US" altLang="ja-JP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kumimoji="1" lang="en-US" altLang="ja-JP" i="1" smtClean="0">
                            <a:latin typeface="Cambria Math"/>
                          </a:rPr>
                          <m:t>𝑑</m:t>
                        </m:r>
                        <m:r>
                          <a:rPr kumimoji="1" lang="en-US" altLang="ja-JP" b="0" i="1" smtClean="0">
                            <a:latin typeface="Cambria Math"/>
                          </a:rPr>
                          <m:t>𝑥</m:t>
                        </m:r>
                      </m:num>
                      <m:den>
                        <m:r>
                          <a:rPr kumimoji="1" lang="en-US" altLang="ja-JP" i="1" smtClean="0">
                            <a:latin typeface="Cambria Math"/>
                          </a:rPr>
                          <m:t>𝑑</m:t>
                        </m:r>
                        <m:r>
                          <a:rPr kumimoji="1" lang="en-US" altLang="ja-JP" b="0" i="1" smtClean="0">
                            <a:latin typeface="Cambria Math"/>
                          </a:rPr>
                          <m:t>𝑡</m:t>
                        </m:r>
                      </m:den>
                    </m:f>
                    <m:r>
                      <a:rPr kumimoji="1" lang="en-US" altLang="ja-JP" b="0" i="1" smtClean="0">
                        <a:latin typeface="Cambria Math"/>
                      </a:rPr>
                      <m:t>=</m:t>
                    </m:r>
                    <m:acc>
                      <m:accPr>
                        <m:chr m:val="̇"/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kumimoji="1" lang="en-US" altLang="ja-JP" b="0" i="1" smtClean="0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dirty="0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kumimoji="1" lang="en-US" altLang="ja-JP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kumimoji="1" lang="en-US" altLang="ja-JP" b="0" i="0" smtClean="0">
                                <a:latin typeface="Cambria Math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a:rPr kumimoji="1" lang="en-US" altLang="ja-JP" b="0" i="1" dirty="0" smtClean="0">
                            <a:latin typeface="Cambria Math"/>
                          </a:rPr>
                          <m:t>𝑀</m:t>
                        </m:r>
                      </m:sub>
                    </m:sSub>
                    <m:r>
                      <a:rPr kumimoji="1" lang="en-US" altLang="ja-JP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𝐺</m:t>
                        </m:r>
                      </m:e>
                    </m:d>
                    <m:r>
                      <a:rPr lang="en-US" altLang="ja-JP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kumimoji="1" lang="en-US" altLang="ja-JP" dirty="0" smtClean="0"/>
                  <a:t>	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ja-JP" alt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ja-JP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altLang="ja-JP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i="1">
                            <a:latin typeface="Cambria Math"/>
                          </a:rPr>
                          <m:t>+</m:t>
                        </m:r>
                        <m:r>
                          <a:rPr lang="en-US" altLang="ja-JP" i="1">
                            <a:latin typeface="Cambria Math"/>
                          </a:rPr>
                          <m:t>𝑙</m:t>
                        </m:r>
                        <m:func>
                          <m:func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𝜃</m:t>
                            </m:r>
                            <m:r>
                              <a:rPr lang="en-US" altLang="ja-JP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ja-JP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en-US" altLang="ja-JP" i="1">
                        <a:latin typeface="Cambria Math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kumimoji="1" lang="en-US" altLang="ja-JP" b="0" i="1" dirty="0" smtClean="0">
                        <a:latin typeface="Cambria Math"/>
                      </a:rPr>
                      <m:t>+</m:t>
                    </m:r>
                    <m:r>
                      <a:rPr lang="en-US" altLang="ja-JP" i="1">
                        <a:latin typeface="Cambria Math"/>
                      </a:rPr>
                      <m:t>𝑙</m:t>
                    </m:r>
                    <m:acc>
                      <m:accPr>
                        <m:chr m:val="̇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/>
                          </a:rPr>
                          <m:t>𝜃</m:t>
                        </m:r>
                      </m:e>
                    </m:acc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/>
                          </a:rPr>
                          <m:t>𝜃</m:t>
                        </m:r>
                      </m:e>
                    </m:func>
                  </m:oMath>
                </a14:m>
                <a:endParaRPr lang="en-US" altLang="ja-JP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ja-JP" alt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ja-JP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altLang="ja-JP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𝑆</m:t>
                        </m:r>
                        <m:r>
                          <a:rPr lang="en-US" altLang="ja-JP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ja-JP" i="1">
                            <a:latin typeface="Cambria Math"/>
                          </a:rPr>
                          <m:t>𝑙</m:t>
                        </m:r>
                        <m:func>
                          <m:func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ja-JP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ja-JP" i="1">
                        <a:latin typeface="Cambria Math"/>
                      </a:rPr>
                      <m:t>=</m:t>
                    </m:r>
                    <m:r>
                      <a:rPr lang="en-US" altLang="ja-JP" b="0" i="1" smtClean="0">
                        <a:latin typeface="Cambria Math"/>
                      </a:rPr>
                      <m:t>−</m:t>
                    </m:r>
                    <m:r>
                      <a:rPr lang="en-US" altLang="ja-JP" i="1">
                        <a:latin typeface="Cambria Math"/>
                      </a:rPr>
                      <m:t>𝑙</m:t>
                    </m:r>
                    <m:acc>
                      <m:accPr>
                        <m:chr m:val="̇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/>
                          </a:rPr>
                          <m:t>𝜃</m:t>
                        </m:r>
                      </m:e>
                    </m:acc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latin typeface="Cambria Math"/>
                          </a:rPr>
                          <m:t>𝜃</m:t>
                        </m:r>
                      </m:e>
                    </m:func>
                  </m:oMath>
                </a14:m>
                <a:endParaRPr lang="en-US" altLang="ja-JP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ja-JP" altLang="en-US" dirty="0" smtClean="0"/>
                  <a:t>∴③全運動エネルギー</a:t>
                </a:r>
                <a:endParaRPr lang="en-US" altLang="ja-JP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𝑇</m:t>
                    </m:r>
                    <m:r>
                      <a:rPr lang="en-US" altLang="ja-JP" i="1">
                        <a:latin typeface="Cambria Math"/>
                        <a:ea typeface="Cambria Math"/>
                      </a:rPr>
                      <m:t>≡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𝑀</m:t>
                        </m:r>
                        <m:r>
                          <a:rPr lang="en-US" altLang="ja-JP" i="1">
                            <a:latin typeface="Cambria Math"/>
                          </a:rPr>
                          <m:t>+</m:t>
                        </m:r>
                        <m:r>
                          <a:rPr lang="en-US" altLang="ja-JP" i="1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/>
                                <a:ea typeface="Cambria Math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ja-JP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i="1">
                                    <a:latin typeface="Cambria Math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ja-JP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b="0" i="1" smtClean="0">
                            <a:latin typeface="Cambria Math"/>
                            <a:ea typeface="Cambria Math"/>
                          </a:rPr>
                          <m:t>+2</m:t>
                        </m:r>
                        <m:r>
                          <a:rPr lang="en-US" altLang="ja-JP" b="0" i="1" smtClean="0">
                            <a:latin typeface="Cambria Math"/>
                            <a:ea typeface="Cambria Math"/>
                          </a:rPr>
                          <m:t>𝑙</m:t>
                        </m:r>
                        <m:acc>
                          <m:accPr>
                            <m:chr m:val="̇"/>
                            <m:ctrlPr>
                              <a:rPr lang="en-US" altLang="ja-JP" b="0" i="1" smtClean="0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ja-JP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̇"/>
                            <m:ctrlPr>
                              <a:rPr lang="en-US" altLang="ja-JP" b="0" i="1" smtClean="0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ja-JP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acc>
                        <m:func>
                          <m:funcPr>
                            <m:ctrlPr>
                              <a:rPr lang="en-US" altLang="ja-JP" b="0" i="1" smtClean="0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b="0" i="0" smtClean="0">
                                <a:latin typeface="Cambria Math"/>
                                <a:ea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29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343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倒立</a:t>
            </a:r>
            <a:r>
              <a:rPr kumimoji="1" lang="ja-JP" altLang="en-US" dirty="0" smtClean="0"/>
              <a:t>振り子（解析力学）　</a:t>
            </a:r>
            <a:r>
              <a:rPr kumimoji="1" lang="en-US" altLang="ja-JP" dirty="0" smtClean="0"/>
              <a:t>2/2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206159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ja-JP" altLang="en-US" dirty="0" smtClean="0"/>
                  <a:t>④全ポテンシャル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𝑈</m:t>
                    </m:r>
                  </m:oMath>
                </a14:m>
                <a:endParaRPr lang="en-US" altLang="ja-JP" dirty="0" smtClean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𝑈</m:t>
                    </m:r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𝑀𝑔</m:t>
                    </m:r>
                    <m:sSub>
                      <m:sSubPr>
                        <m:ctrlPr>
                          <a:rPr lang="en-US" altLang="ja-JP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ja-JP" b="0" i="1" smtClean="0">
                            <a:latin typeface="Cambria Math"/>
                            <a:ea typeface="Cambria Math"/>
                          </a:rPr>
                          <m:t>𝑀</m:t>
                        </m:r>
                      </m:sub>
                    </m:sSub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𝑚𝑔</m:t>
                    </m:r>
                    <m:sSub>
                      <m:sSubPr>
                        <m:ctrlPr>
                          <a:rPr lang="en-US" altLang="ja-JP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ja-JP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sub>
                    </m:sSub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𝑀𝑔𝐺</m:t>
                    </m:r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𝑚𝑔</m:t>
                    </m:r>
                    <m:d>
                      <m:dPr>
                        <m:ctrlPr>
                          <a:rPr lang="en-US" altLang="ja-JP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/>
                            <a:ea typeface="Cambria Math"/>
                          </a:rPr>
                          <m:t>𝑆</m:t>
                        </m:r>
                        <m:r>
                          <a:rPr lang="en-US" altLang="ja-JP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ja-JP" b="0" i="1" smtClean="0">
                            <a:latin typeface="Cambria Math"/>
                            <a:ea typeface="Cambria Math"/>
                          </a:rPr>
                          <m:t>𝑙</m:t>
                        </m:r>
                        <m:func>
                          <m:funcPr>
                            <m:ctrlPr>
                              <a:rPr lang="en-US" altLang="ja-JP" b="0" i="1" smtClean="0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b="0" i="0" smtClean="0">
                                <a:latin typeface="Cambria Math"/>
                                <a:ea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endParaRPr lang="en-US" altLang="ja-JP" b="0" dirty="0" smtClean="0"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ja-JP" altLang="en-US" dirty="0" smtClean="0"/>
                  <a:t>⑤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00B050"/>
                        </a:solidFill>
                        <a:latin typeface="Cambria Math"/>
                      </a:rPr>
                      <m:t>𝐿</m:t>
                    </m:r>
                    <m:r>
                      <a:rPr lang="en-US" altLang="ja-JP" i="1">
                        <a:latin typeface="Cambria Math"/>
                      </a:rPr>
                      <m:t>=</m:t>
                    </m:r>
                    <m:r>
                      <a:rPr lang="en-US" altLang="ja-JP" i="1">
                        <a:latin typeface="Cambria Math"/>
                      </a:rPr>
                      <m:t>𝑇</m:t>
                    </m:r>
                    <m:r>
                      <a:rPr lang="en-US" altLang="ja-JP" i="1">
                        <a:latin typeface="Cambria Math"/>
                      </a:rPr>
                      <m:t>−</m:t>
                    </m:r>
                    <m:r>
                      <a:rPr lang="en-US" altLang="ja-JP" i="1">
                        <a:latin typeface="Cambria Math"/>
                      </a:rPr>
                      <m:t>𝑈</m:t>
                    </m:r>
                  </m:oMath>
                </a14:m>
                <a:r>
                  <a:rPr lang="ja-JP" altLang="en-US" dirty="0" smtClean="0"/>
                  <a:t> を公式へ</a:t>
                </a:r>
                <a:r>
                  <a:rPr lang="ja-JP" altLang="en-US" dirty="0"/>
                  <a:t>代入</a:t>
                </a:r>
                <a:endParaRPr lang="en-US" altLang="ja-JP" dirty="0"/>
              </a:p>
              <a:p>
                <a:pPr lvl="1"/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061592"/>
              </a:xfrm>
              <a:blipFill rotWithShape="1">
                <a:blip r:embed="rId2"/>
                <a:stretch>
                  <a:fillRect l="-1852" t="-47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934683" y="3181984"/>
                <a:ext cx="5303183" cy="276729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40000" dist="63500" dir="30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ja-JP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/>
                  </a:rPr>
                  <a:t>公式（ラグランジュの運動方程式）</a:t>
                </a:r>
                <a:endParaRPr kumimoji="1" lang="en-US" altLang="ja-JP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kumimoji="1" lang="en-US" altLang="ja-JP" sz="280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8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800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en-US" altLang="ja-JP" sz="2800" i="1" smtClean="0">
                                  <a:latin typeface="Cambria Math"/>
                                </a:rPr>
                                <m:t>𝜕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kumimoji="1" lang="en-US" altLang="ja-JP" sz="2800" b="0" i="0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ja-JP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𝜕</m:t>
                          </m:r>
                          <m:r>
                            <a:rPr lang="en-US" altLang="ja-JP" sz="28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US" altLang="ja-JP" sz="2800" i="1">
                              <a:latin typeface="Cambria Math"/>
                            </a:rPr>
                            <m:t>𝜕</m:t>
                          </m:r>
                          <m:r>
                            <a:rPr lang="en-US" altLang="ja-JP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  <m:r>
                        <a:rPr lang="en-US" altLang="ja-JP" sz="2800" i="1">
                          <a:latin typeface="Cambria Math"/>
                        </a:rPr>
                        <m:t>=</m:t>
                      </m:r>
                      <m:r>
                        <a:rPr lang="en-US" altLang="ja-JP" sz="2800" b="0" i="1" smtClean="0">
                          <a:latin typeface="Cambria Math"/>
                        </a:rPr>
                        <m:t>𝑓</m:t>
                      </m:r>
                      <m:r>
                        <a:rPr lang="en-US" altLang="ja-JP" sz="2800" b="0" i="1" smtClean="0">
                          <a:latin typeface="Cambria Math"/>
                        </a:rPr>
                        <m:t>(</m:t>
                      </m:r>
                      <m:r>
                        <a:rPr lang="en-US" altLang="ja-JP" sz="2800" b="0" i="1" smtClean="0">
                          <a:latin typeface="Cambria Math"/>
                        </a:rPr>
                        <m:t>𝑡</m:t>
                      </m:r>
                      <m:r>
                        <a:rPr lang="en-US" altLang="ja-JP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1" lang="en-US" altLang="ja-JP" sz="2800" dirty="0" smtClean="0"/>
              </a:p>
              <a:p>
                <a:endParaRPr kumimoji="1" lang="en-US" altLang="ja-JP" sz="1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altLang="ja-JP" sz="28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altLang="ja-JP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ja-JP" sz="2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altLang="ja-JP" sz="28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ja-JP" sz="2800" i="1">
                                  <a:latin typeface="Cambria Math"/>
                                </a:rPr>
                                <m:t>𝜕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altLang="ja-JP" sz="280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ja-JP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/>
                            </a:rPr>
                            <m:t>𝜕</m:t>
                          </m:r>
                          <m:r>
                            <a:rPr lang="en-US" altLang="ja-JP" sz="28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US" altLang="ja-JP" sz="2800" i="1">
                              <a:latin typeface="Cambria Math"/>
                            </a:rPr>
                            <m:t>𝜕</m:t>
                          </m:r>
                          <m:r>
                            <a:rPr lang="en-US" altLang="ja-JP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den>
                      </m:f>
                      <m:r>
                        <a:rPr lang="en-US" altLang="ja-JP" sz="28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83" y="3181984"/>
                <a:ext cx="5303183" cy="2767296"/>
              </a:xfrm>
              <a:prstGeom prst="rect">
                <a:avLst/>
              </a:prstGeom>
              <a:blipFill rotWithShape="1">
                <a:blip r:embed="rId3"/>
                <a:stretch>
                  <a:fillRect t="-207"/>
                </a:stretch>
              </a:blipFill>
              <a:ln w="12700">
                <a:solidFill>
                  <a:schemeClr val="tx1"/>
                </a:solidFill>
              </a:ln>
              <a:effectLst>
                <a:outerShdw blurRad="40000" dist="63500" dir="30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グループ化 10"/>
          <p:cNvGrpSpPr/>
          <p:nvPr/>
        </p:nvGrpSpPr>
        <p:grpSpPr>
          <a:xfrm>
            <a:off x="6588224" y="3789040"/>
            <a:ext cx="2326248" cy="2088234"/>
            <a:chOff x="1043608" y="4941172"/>
            <a:chExt cx="7128792" cy="1288563"/>
          </a:xfrm>
        </p:grpSpPr>
        <p:sp>
          <p:nvSpPr>
            <p:cNvPr id="12" name="角丸四角形 11"/>
            <p:cNvSpPr/>
            <p:nvPr/>
          </p:nvSpPr>
          <p:spPr>
            <a:xfrm>
              <a:off x="1043608" y="4941172"/>
              <a:ext cx="7128792" cy="1288563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ja-JP" sz="2800" b="0" i="1" dirty="0" smtClean="0">
                <a:latin typeface="Cambria Math"/>
              </a:endParaRPr>
            </a:p>
            <a:p>
              <a:pPr algn="ctr"/>
              <a:r>
                <a:rPr lang="ja-JP" altLang="en-US" sz="2800" dirty="0"/>
                <a:t>代入</a:t>
              </a:r>
              <a:r>
                <a:rPr lang="ja-JP" altLang="en-US" sz="2800" dirty="0" smtClean="0"/>
                <a:t>して</a:t>
              </a:r>
              <a:endParaRPr lang="en-US" altLang="ja-JP" sz="2800" dirty="0" smtClean="0"/>
            </a:p>
            <a:p>
              <a:pPr algn="ctr"/>
              <a:r>
                <a:rPr lang="ja-JP" altLang="en-US" sz="2800" dirty="0" smtClean="0"/>
                <a:t>運動方程式</a:t>
              </a:r>
              <a:endParaRPr lang="en-US" altLang="ja-JP" sz="2800" dirty="0" smtClean="0"/>
            </a:p>
            <a:p>
              <a:pPr algn="ctr"/>
              <a:r>
                <a:rPr lang="ja-JP" altLang="en-US" sz="2800" dirty="0" err="1" smtClean="0"/>
                <a:t>を</a:t>
              </a:r>
              <a:r>
                <a:rPr lang="ja-JP" altLang="en-US" sz="2800" dirty="0" err="1"/>
                <a:t>算</a:t>
              </a:r>
              <a:r>
                <a:rPr lang="ja-JP" altLang="en-US" sz="2800" dirty="0"/>
                <a:t>出せよ</a:t>
              </a: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1043608" y="4956317"/>
              <a:ext cx="2732611" cy="4130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sz="2400" dirty="0">
                  <a:solidFill>
                    <a:schemeClr val="accent2"/>
                  </a:solidFill>
                </a:rPr>
                <a:t>例題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40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解答例　</a:t>
            </a:r>
            <a:r>
              <a:rPr lang="en-US" altLang="ja-JP" dirty="0" smtClean="0"/>
              <a:t>1/2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507288" cy="5112568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00B050"/>
                        </a:solidFill>
                        <a:latin typeface="Cambria Math"/>
                      </a:rPr>
                      <m:t>𝐿</m:t>
                    </m:r>
                    <m:r>
                      <a:rPr lang="en-US" altLang="ja-JP" i="1">
                        <a:latin typeface="Cambria Math"/>
                      </a:rPr>
                      <m:t>=</m:t>
                    </m:r>
                    <m:r>
                      <a:rPr lang="en-US" altLang="ja-JP" i="1">
                        <a:latin typeface="Cambria Math"/>
                      </a:rPr>
                      <m:t>𝑇</m:t>
                    </m:r>
                    <m:r>
                      <a:rPr lang="en-US" altLang="ja-JP" i="1">
                        <a:latin typeface="Cambria Math"/>
                      </a:rPr>
                      <m:t>−</m:t>
                    </m:r>
                    <m:r>
                      <a:rPr lang="en-US" altLang="ja-JP" i="1">
                        <a:latin typeface="Cambria Math"/>
                      </a:rPr>
                      <m:t>𝑈</m:t>
                    </m:r>
                    <m:r>
                      <a:rPr lang="en-US" altLang="ja-JP" i="1">
                        <a:latin typeface="Cambria Math"/>
                      </a:rPr>
                      <m:t>=</m:t>
                    </m:r>
                  </m:oMath>
                </a14:m>
                <a:endParaRPr lang="en-US" altLang="ja-JP" dirty="0" smtClean="0"/>
              </a:p>
              <a:p>
                <a:pPr marL="0" indent="0">
                  <a:buNone/>
                </a:pPr>
                <a:r>
                  <a:rPr lang="ja-JP" altLang="en-US" dirty="0"/>
                  <a:t>　</a:t>
                </a:r>
                <a:r>
                  <a:rPr lang="ja-JP" altLang="en-US" dirty="0" smtClean="0"/>
                  <a:t>　</a:t>
                </a:r>
                <a:r>
                  <a:rPr lang="en-US" altLang="ja-JP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sz="2600" i="1">
                            <a:latin typeface="Cambria Math"/>
                          </a:rPr>
                          <m:t>𝑀</m:t>
                        </m:r>
                        <m:r>
                          <a:rPr lang="en-US" altLang="ja-JP" sz="2600" i="1">
                            <a:latin typeface="Cambria Math"/>
                          </a:rPr>
                          <m:t>+</m:t>
                        </m:r>
                        <m:r>
                          <a:rPr lang="en-US" altLang="ja-JP" sz="2600" i="1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altLang="ja-JP" sz="2600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ja-JP" sz="2600" i="1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ja-JP" sz="26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sz="2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ja-JP" sz="26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ja-JP" sz="26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ja-JP" sz="2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sz="2600" i="1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altLang="ja-JP" sz="2600" i="1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ja-JP" sz="26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sz="260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ja-JP" sz="2600" i="1">
                                <a:latin typeface="Cambria Math"/>
                                <a:ea typeface="Cambria Math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ja-JP" sz="26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ja-JP" sz="260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altLang="ja-JP" sz="260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6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ja-JP" sz="26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2600" i="1">
                            <a:latin typeface="Cambria Math"/>
                            <a:ea typeface="Cambria Math"/>
                          </a:rPr>
                          <m:t>+2</m:t>
                        </m:r>
                        <m:r>
                          <a:rPr lang="en-US" altLang="ja-JP" sz="2600" i="1">
                            <a:latin typeface="Cambria Math"/>
                            <a:ea typeface="Cambria Math"/>
                          </a:rPr>
                          <m:t>𝑙</m:t>
                        </m:r>
                        <m:acc>
                          <m:accPr>
                            <m:chr m:val="̇"/>
                            <m:ctrlPr>
                              <a:rPr lang="en-US" altLang="ja-JP" sz="260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ja-JP" sz="26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̇"/>
                            <m:ctrlPr>
                              <a:rPr lang="en-US" altLang="ja-JP" sz="26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ja-JP" sz="26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acc>
                        <m:func>
                          <m:funcPr>
                            <m:ctrlPr>
                              <a:rPr lang="en-US" altLang="ja-JP" sz="2600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600">
                                <a:latin typeface="Cambria Math"/>
                                <a:ea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sz="26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  <m:r>
                      <a:rPr lang="en-US" altLang="ja-JP" sz="2600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altLang="ja-JP" sz="2600" i="1">
                        <a:latin typeface="Cambria Math"/>
                        <a:ea typeface="Cambria Math"/>
                      </a:rPr>
                      <m:t>𝑀𝑔𝐺</m:t>
                    </m:r>
                    <m:r>
                      <a:rPr lang="en-US" altLang="ja-JP" sz="2600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altLang="ja-JP" sz="2600" i="1">
                        <a:latin typeface="Cambria Math"/>
                        <a:ea typeface="Cambria Math"/>
                      </a:rPr>
                      <m:t>𝑚𝑔</m:t>
                    </m:r>
                    <m:d>
                      <m:dPr>
                        <m:ctrlPr>
                          <a:rPr lang="en-US" altLang="ja-JP" sz="26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ja-JP" sz="2600" i="1">
                            <a:latin typeface="Cambria Math"/>
                            <a:ea typeface="Cambria Math"/>
                          </a:rPr>
                          <m:t>𝑆</m:t>
                        </m:r>
                        <m:r>
                          <a:rPr lang="en-US" altLang="ja-JP" sz="260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ja-JP" sz="2600" i="1">
                            <a:latin typeface="Cambria Math"/>
                            <a:ea typeface="Cambria Math"/>
                          </a:rPr>
                          <m:t>𝑙</m:t>
                        </m:r>
                        <m:func>
                          <m:funcPr>
                            <m:ctrlPr>
                              <a:rPr lang="en-US" altLang="ja-JP" sz="2600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600">
                                <a:latin typeface="Cambria Math"/>
                                <a:ea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sz="26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endParaRPr kumimoji="1" lang="en-US" altLang="ja-JP" sz="2400" dirty="0" smtClean="0"/>
              </a:p>
              <a:p>
                <a:pPr marL="0" indent="0">
                  <a:buNone/>
                </a:pPr>
                <a:endParaRPr kumimoji="1" lang="en-US" altLang="ja-JP" sz="1500" dirty="0" smtClean="0"/>
              </a:p>
              <a:p>
                <a:r>
                  <a:rPr kumimoji="1" lang="ja-JP" altLang="en-US" dirty="0" smtClean="0"/>
                  <a:t>微分の計算</a:t>
                </a:r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𝜕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𝜕</m:t>
                        </m:r>
                        <m:r>
                          <a:rPr lang="en-US" altLang="ja-JP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den>
                    </m:f>
                    <m:r>
                      <a:rPr lang="en-US" altLang="ja-JP" i="1">
                        <a:latin typeface="Cambria Math"/>
                      </a:rPr>
                      <m:t>=</m:t>
                    </m:r>
                    <m:r>
                      <a:rPr lang="en-US" altLang="ja-JP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kumimoji="1" lang="ja-JP" altLang="en-US" dirty="0" smtClean="0"/>
                  <a:t>，</a:t>
                </a:r>
                <a:r>
                  <a:rPr lang="ja-JP" altLang="en-US" dirty="0"/>
                  <a:t>　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𝜕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𝜕</m:t>
                        </m:r>
                        <m:acc>
                          <m:accPr>
                            <m:chr m:val="̇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den>
                    </m:f>
                    <m:r>
                      <a:rPr kumimoji="1" lang="en-US" altLang="ja-JP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/>
                          </a:rPr>
                          <m:t>𝑀</m:t>
                        </m:r>
                        <m:r>
                          <a:rPr kumimoji="1" lang="en-US" altLang="ja-JP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ja-JP" i="1">
                            <a:latin typeface="Cambria Math"/>
                          </a:rPr>
                          <m:t>𝑚</m:t>
                        </m:r>
                      </m:e>
                    </m:d>
                    <m:acc>
                      <m:accPr>
                        <m:chr m:val="̇"/>
                        <m:ctrlP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ja-JP" i="1" dirty="0">
                        <a:latin typeface="Cambria Math"/>
                      </a:rPr>
                      <m:t>+</m:t>
                    </m:r>
                    <m:r>
                      <a:rPr lang="en-US" altLang="ja-JP" b="0" i="1" dirty="0" smtClean="0">
                        <a:latin typeface="Cambria Math"/>
                      </a:rPr>
                      <m:t>𝑚</m:t>
                    </m:r>
                    <m:r>
                      <a:rPr lang="en-US" altLang="ja-JP" i="1" dirty="0">
                        <a:latin typeface="Cambria Math"/>
                      </a:rPr>
                      <m:t>𝑙</m:t>
                    </m:r>
                    <m:acc>
                      <m:accPr>
                        <m:chr m:val="̇"/>
                        <m:ctrlPr>
                          <a:rPr lang="en-US" altLang="ja-JP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 dirty="0">
                            <a:latin typeface="Cambria Math"/>
                          </a:rPr>
                          <m:t>𝜃</m:t>
                        </m:r>
                      </m:e>
                    </m:acc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i="1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/>
                          </a:rPr>
                          <m:t>𝜃</m:t>
                        </m:r>
                      </m:e>
                    </m:func>
                  </m:oMath>
                </a14:m>
                <a:r>
                  <a:rPr kumimoji="1" lang="ja-JP" altLang="en-US" dirty="0" smtClean="0"/>
                  <a:t>，</a:t>
                </a:r>
                <a:endParaRPr kumimoji="1" lang="en-US" altLang="ja-JP" dirty="0" smtClean="0"/>
              </a:p>
              <a:p>
                <a:pPr marL="457200" lvl="1" indent="0">
                  <a:buNone/>
                </a:pPr>
                <a:r>
                  <a:rPr lang="ja-JP" altLang="en-US" dirty="0"/>
                  <a:t>　</a:t>
                </a:r>
                <a:r>
                  <a:rPr lang="en-US" altLang="ja-JP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ja-JP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ja-JP" i="1">
                                <a:latin typeface="Cambria Math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en-US" altLang="ja-JP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lang="en-US" altLang="ja-JP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kumimoji="1" lang="en-US" altLang="ja-JP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𝑀</m:t>
                        </m:r>
                        <m:r>
                          <a:rPr lang="en-US" altLang="ja-JP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ja-JP" i="1">
                            <a:latin typeface="Cambria Math"/>
                          </a:rPr>
                          <m:t>𝑚</m:t>
                        </m:r>
                      </m:e>
                    </m:d>
                    <m:acc>
                      <m:accPr>
                        <m:chr m:val="̈"/>
                        <m:ctrlPr>
                          <a:rPr lang="en-US" altLang="ja-JP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b="0" i="0" dirty="0" smtClean="0">
                        <a:latin typeface="Cambria Math"/>
                      </a:rPr>
                      <m:t>+</m:t>
                    </m:r>
                    <m:r>
                      <a:rPr lang="en-US" altLang="ja-JP" b="0" i="1" dirty="0" smtClean="0">
                        <a:latin typeface="Cambria Math"/>
                      </a:rPr>
                      <m:t>𝑚</m:t>
                    </m:r>
                    <m:r>
                      <a:rPr lang="en-US" altLang="ja-JP" i="1" dirty="0">
                        <a:latin typeface="Cambria Math"/>
                      </a:rPr>
                      <m:t>𝑙</m:t>
                    </m:r>
                    <m:acc>
                      <m:accPr>
                        <m:chr m:val="̈"/>
                        <m:ctrlPr>
                          <a:rPr lang="en-US" altLang="ja-JP" b="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b="0" i="1" dirty="0" smtClean="0">
                            <a:latin typeface="Cambria Math"/>
                          </a:rPr>
                          <m:t>𝜃</m:t>
                        </m:r>
                      </m:e>
                    </m:acc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i="1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/>
                          </a:rPr>
                          <m:t>𝜃</m:t>
                        </m:r>
                      </m:e>
                    </m:func>
                    <m:r>
                      <a:rPr lang="en-US" altLang="ja-JP" b="0" i="0" dirty="0" smtClean="0">
                        <a:latin typeface="Cambria Math"/>
                      </a:rPr>
                      <m:t>−</m:t>
                    </m:r>
                    <m:r>
                      <a:rPr lang="en-US" altLang="ja-JP" b="0" i="1" dirty="0" smtClean="0">
                        <a:latin typeface="Cambria Math"/>
                      </a:rPr>
                      <m:t>𝑚</m:t>
                    </m:r>
                    <m:r>
                      <a:rPr lang="en-US" altLang="ja-JP" i="1" dirty="0">
                        <a:latin typeface="Cambria Math"/>
                      </a:rPr>
                      <m:t>𝑙</m:t>
                    </m:r>
                    <m:sSup>
                      <m:sSupPr>
                        <m:ctrlPr>
                          <a:rPr lang="en-US" altLang="ja-JP" b="0" i="1" dirty="0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ja-JP" i="1" dirty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i="1" dirty="0"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altLang="ja-JP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ja-JP" b="0" i="1" dirty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dirty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ja-JP" b="0" i="1" dirty="0" smtClean="0">
                            <a:latin typeface="Cambria Math"/>
                          </a:rPr>
                          <m:t>𝜃</m:t>
                        </m:r>
                      </m:e>
                    </m:func>
                  </m:oMath>
                </a14:m>
                <a:endParaRPr kumimoji="1" lang="en-US" altLang="ja-JP" dirty="0" smtClean="0"/>
              </a:p>
              <a:p>
                <a:pPr marL="457200" lvl="1" indent="0">
                  <a:buNone/>
                </a:pPr>
                <a:endParaRPr kumimoji="1" lang="en-US" altLang="ja-JP" sz="150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𝜕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𝜕</m:t>
                        </m:r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den>
                    </m:f>
                    <m:r>
                      <a:rPr lang="en-US" altLang="ja-JP" i="1">
                        <a:latin typeface="Cambria Math"/>
                      </a:rPr>
                      <m:t>=−</m:t>
                    </m:r>
                    <m:bar>
                      <m:barPr>
                        <m:ctrlPr>
                          <a:rPr lang="en-US" altLang="ja-JP" i="1" smtClean="0">
                            <a:latin typeface="Cambria Math"/>
                          </a:rPr>
                        </m:ctrlPr>
                      </m:barPr>
                      <m:e>
                        <m:r>
                          <a:rPr lang="en-US" altLang="ja-JP" i="1">
                            <a:latin typeface="Cambria Math"/>
                          </a:rPr>
                          <m:t>𝑚𝑙</m:t>
                        </m:r>
                        <m:acc>
                          <m:accPr>
                            <m:chr m:val="̇"/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̇"/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𝜃</m:t>
                            </m:r>
                          </m:e>
                        </m:acc>
                        <m:func>
                          <m:func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ja-JP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e>
                    </m:bar>
                    <m:r>
                      <a:rPr lang="en-US" altLang="ja-JP" b="0" i="1" smtClean="0">
                        <a:latin typeface="Cambria Math"/>
                      </a:rPr>
                      <m:t>+</m:t>
                    </m:r>
                    <m:r>
                      <a:rPr lang="en-US" altLang="ja-JP" i="1">
                        <a:latin typeface="Cambria Math"/>
                      </a:rPr>
                      <m:t>𝑚</m:t>
                    </m:r>
                    <m:r>
                      <a:rPr lang="en-US" altLang="ja-JP" b="0" i="1" smtClean="0">
                        <a:latin typeface="Cambria Math"/>
                      </a:rPr>
                      <m:t>𝑔</m:t>
                    </m:r>
                    <m:r>
                      <a:rPr lang="en-US" altLang="ja-JP" i="1">
                        <a:latin typeface="Cambria Math"/>
                      </a:rPr>
                      <m:t>𝑙</m:t>
                    </m:r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</m:oMath>
                </a14:m>
                <a:r>
                  <a:rPr lang="ja-JP" altLang="en-US" dirty="0" smtClean="0"/>
                  <a:t>，</a:t>
                </a:r>
                <a:endParaRPr lang="en-US" altLang="ja-JP" dirty="0"/>
              </a:p>
              <a:p>
                <a:pPr marL="457200" lvl="1" indent="0">
                  <a:buNone/>
                </a:pPr>
                <a:r>
                  <a:rPr lang="ja-JP" altLang="en-US" dirty="0" smtClean="0"/>
                  <a:t>　　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𝜕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𝜕</m:t>
                        </m:r>
                        <m:acc>
                          <m:accPr>
                            <m:chr m:val="̇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altLang="ja-JP" i="1">
                        <a:latin typeface="Cambria Math"/>
                      </a:rPr>
                      <m:t>=</m:t>
                    </m:r>
                    <m:r>
                      <a:rPr lang="en-US" altLang="ja-JP" i="1">
                        <a:latin typeface="Cambria Math"/>
                      </a:rPr>
                      <m:t>𝑚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𝑙</m:t>
                        </m:r>
                      </m:e>
                      <m:sup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acc>
                      <m:accPr>
                        <m:chr m:val="̇"/>
                        <m:ctrlP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ja-JP" i="1" dirty="0">
                        <a:latin typeface="Cambria Math"/>
                      </a:rPr>
                      <m:t>+</m:t>
                    </m:r>
                    <m:r>
                      <a:rPr lang="en-US" altLang="ja-JP" i="1" dirty="0">
                        <a:latin typeface="Cambria Math"/>
                      </a:rPr>
                      <m:t>𝑚𝑙</m:t>
                    </m:r>
                    <m:acc>
                      <m:accPr>
                        <m:chr m:val="̇"/>
                        <m:ctrlPr>
                          <a:rPr lang="en-US" altLang="ja-JP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b="0" i="1" dirty="0" smtClean="0">
                            <a:latin typeface="Cambria Math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i="1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/>
                          </a:rPr>
                          <m:t>𝜃</m:t>
                        </m:r>
                      </m:e>
                    </m:func>
                  </m:oMath>
                </a14:m>
                <a:r>
                  <a:rPr lang="ja-JP" altLang="en-US" dirty="0"/>
                  <a:t>，</a:t>
                </a:r>
                <a:r>
                  <a:rPr lang="en-US" altLang="ja-JP" dirty="0"/>
                  <a:t>	</a:t>
                </a:r>
                <a:endParaRPr lang="en-US" altLang="ja-JP" dirty="0" smtClean="0"/>
              </a:p>
              <a:p>
                <a:pPr marL="457200" lvl="1" indent="0">
                  <a:buNone/>
                </a:pPr>
                <a:r>
                  <a:rPr lang="ja-JP" altLang="en-US" dirty="0"/>
                  <a:t>　</a:t>
                </a:r>
                <a:r>
                  <a:rPr lang="ja-JP" altLang="en-US" dirty="0" smtClean="0"/>
                  <a:t>　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ja-JP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ja-JP" i="1">
                                <a:latin typeface="Cambria Math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en-US" altLang="ja-JP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lang="en-US" altLang="ja-JP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altLang="ja-JP" i="1">
                        <a:latin typeface="Cambria Math"/>
                      </a:rPr>
                      <m:t>=</m:t>
                    </m:r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𝑚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𝑙</m:t>
                        </m:r>
                      </m:e>
                      <m:sup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acc>
                      <m:accPr>
                        <m:chr m:val="̈"/>
                        <m:ctrlP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altLang="ja-JP" i="1" dirty="0">
                        <a:latin typeface="Cambria Math"/>
                      </a:rPr>
                      <m:t>+</m:t>
                    </m:r>
                    <m:r>
                      <a:rPr lang="en-US" altLang="ja-JP" i="1" dirty="0">
                        <a:latin typeface="Cambria Math"/>
                      </a:rPr>
                      <m:t>𝑚𝑙</m:t>
                    </m:r>
                    <m:acc>
                      <m:accPr>
                        <m:chr m:val="̈"/>
                        <m:ctrlPr>
                          <a:rPr lang="en-US" altLang="ja-JP" b="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b="0" i="1" dirty="0" smtClean="0">
                            <a:latin typeface="Cambria Math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i="1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ja-JP" i="1">
                            <a:latin typeface="Cambria Math"/>
                          </a:rPr>
                          <m:t>𝜃</m:t>
                        </m:r>
                      </m:e>
                    </m:func>
                    <m:r>
                      <a:rPr lang="en-US" altLang="ja-JP" b="0" i="1" dirty="0" smtClean="0">
                        <a:latin typeface="Cambria Math"/>
                      </a:rPr>
                      <m:t>−</m:t>
                    </m:r>
                    <m:bar>
                      <m:barPr>
                        <m:ctrlPr>
                          <a:rPr lang="en-US" altLang="ja-JP" b="0" i="1" dirty="0" smtClean="0">
                            <a:latin typeface="Cambria Math"/>
                          </a:rPr>
                        </m:ctrlPr>
                      </m:barPr>
                      <m:e>
                        <m:r>
                          <a:rPr lang="en-US" altLang="ja-JP" i="1" dirty="0">
                            <a:latin typeface="Cambria Math"/>
                          </a:rPr>
                          <m:t>𝑚𝑙</m:t>
                        </m:r>
                        <m:acc>
                          <m:accPr>
                            <m:chr m:val="̇"/>
                            <m:ctrlPr>
                              <a:rPr lang="en-US" altLang="ja-JP" i="1" dirty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i="1" dirty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̇"/>
                            <m:ctrlPr>
                              <a:rPr lang="en-US" altLang="ja-JP" i="1" dirty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ja-JP" i="1" dirty="0">
                                <a:latin typeface="Cambria Math"/>
                              </a:rPr>
                              <m:t>𝜃</m:t>
                            </m:r>
                          </m:e>
                        </m:acc>
                        <m:func>
                          <m:func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/>
                              </a:rPr>
                              <m:t>s</m:t>
                            </m:r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/>
                              </a:rPr>
                              <m:t>in</m:t>
                            </m:r>
                          </m:fName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𝜃</m:t>
                            </m:r>
                          </m:e>
                        </m:func>
                      </m:e>
                    </m:ba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507288" cy="5112568"/>
              </a:xfrm>
              <a:blipFill rotWithShape="1">
                <a:blip r:embed="rId2"/>
                <a:stretch>
                  <a:fillRect l="-7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551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解答例　</a:t>
            </a:r>
            <a:r>
              <a:rPr lang="en-US" altLang="ja-JP" dirty="0" smtClean="0"/>
              <a:t>2/2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ja-JP" altLang="en-US" dirty="0" smtClean="0"/>
                  <a:t>⑤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𝐿</m:t>
                    </m:r>
                  </m:oMath>
                </a14:m>
                <a:r>
                  <a:rPr lang="ja-JP" altLang="en-US" dirty="0" smtClean="0"/>
                  <a:t> を公式</a:t>
                </a:r>
                <a:r>
                  <a:rPr lang="ja-JP" altLang="en-US" dirty="0"/>
                  <a:t>へ</a:t>
                </a:r>
                <a:r>
                  <a:rPr lang="ja-JP" altLang="en-US" dirty="0" smtClean="0"/>
                  <a:t>代入</a:t>
                </a:r>
                <a:endParaRPr lang="en-US" altLang="ja-JP" dirty="0" smtClean="0"/>
              </a:p>
              <a:p>
                <a:endParaRPr lang="en-US" altLang="ja-JP" dirty="0"/>
              </a:p>
              <a:p>
                <a:endParaRPr lang="en-US" altLang="ja-JP" dirty="0" smtClean="0"/>
              </a:p>
              <a:p>
                <a:endParaRPr lang="en-US" altLang="ja-JP" dirty="0"/>
              </a:p>
              <a:p>
                <a:endParaRPr lang="en-US" altLang="ja-JP" dirty="0" smtClean="0"/>
              </a:p>
              <a:p>
                <a:r>
                  <a:rPr lang="ja-JP" altLang="en-US" dirty="0" smtClean="0"/>
                  <a:t>フィードバック制御</a:t>
                </a:r>
                <a:endParaRPr lang="en-US" altLang="ja-JP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altLang="ja-JP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/>
                      </a:rPr>
                      <m:t>𝑥</m:t>
                    </m:r>
                    <m:r>
                      <a:rPr lang="en-US" altLang="ja-JP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altLang="ja-JP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ja-JP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ja-JP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ja-JP" b="0" i="1" dirty="0" smtClean="0">
                        <a:latin typeface="Cambria Math"/>
                      </a:rPr>
                      <m:t>𝜃</m:t>
                    </m:r>
                    <m:r>
                      <a:rPr lang="en-US" altLang="ja-JP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ja-JP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/>
                          </a:rPr>
                          <m:t>4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altLang="ja-JP" b="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b="0" i="1" dirty="0" smtClean="0"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endParaRPr lang="en-US" altLang="ja-JP" dirty="0" smtClean="0"/>
              </a:p>
              <a:p>
                <a:pPr lvl="1"/>
                <a:r>
                  <a:rPr lang="ja-JP" altLang="en-US" dirty="0" smtClean="0"/>
                  <a:t>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altLang="ja-JP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altLang="ja-JP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altLang="ja-JP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ja-JP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altLang="ja-JP" b="0" i="1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ja-JP" altLang="en-US" dirty="0" smtClean="0"/>
                  <a:t> をゲインという！</a:t>
                </a:r>
                <a:endParaRPr lang="en-US" altLang="ja-JP" dirty="0" smtClean="0"/>
              </a:p>
              <a:p>
                <a:pPr marL="457200" lvl="1" indent="0" algn="r">
                  <a:buNone/>
                </a:pPr>
                <a:r>
                  <a:rPr lang="en-US" altLang="ja-JP" dirty="0"/>
                  <a:t>	</a:t>
                </a:r>
                <a:r>
                  <a:rPr lang="en-US" altLang="ja-JP" dirty="0" smtClean="0">
                    <a:sym typeface="Wingdings" pitchFamily="2" charset="2"/>
                  </a:rPr>
                  <a:t></a:t>
                </a:r>
                <a:r>
                  <a:rPr lang="ja-JP" altLang="en-US" dirty="0" smtClean="0">
                    <a:sym typeface="Wingdings" pitchFamily="2" charset="2"/>
                  </a:rPr>
                  <a:t>調整すると振り子が立つ</a:t>
                </a:r>
                <a:endParaRPr lang="en-US" altLang="ja-JP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939" r="-1481" b="-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5724128" y="548680"/>
                <a:ext cx="3255806" cy="1837298"/>
              </a:xfrm>
              <a:prstGeom prst="rect">
                <a:avLst/>
              </a:prstGeom>
              <a:solidFill>
                <a:srgbClr val="FFFF91"/>
              </a:solidFill>
              <a:ln w="12700">
                <a:noFill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ja-JP" altLang="en-US" sz="2400" dirty="0" smtClean="0">
                    <a:solidFill>
                      <a:schemeClr val="tx1"/>
                    </a:solidFill>
                    <a:latin typeface="Cambria Math"/>
                  </a:rPr>
                  <a:t>公式</a:t>
                </a:r>
                <a:r>
                  <a:rPr lang="ja-JP" altLang="en-US" sz="2400" dirty="0">
                    <a:solidFill>
                      <a:schemeClr val="tx1"/>
                    </a:solidFill>
                    <a:latin typeface="Cambria Math"/>
                  </a:rPr>
                  <a:t>：</a:t>
                </a:r>
                <a:r>
                  <a:rPr lang="ja-JP" altLang="en-US" sz="2400" dirty="0" smtClean="0">
                    <a:solidFill>
                      <a:schemeClr val="tx1"/>
                    </a:solidFill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ja-JP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kumimoji="1" lang="en-US" altLang="ja-JP" sz="28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ja-JP" sz="2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kumimoji="1" lang="en-US" altLang="ja-JP" sz="2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𝑑𝑡</m:t>
                                </m:r>
                              </m:den>
                            </m:f>
                            <m:d>
                              <m:dPr>
                                <m:ctrlPr>
                                  <a:rPr kumimoji="1" lang="en-US" altLang="ja-JP" sz="28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ja-JP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kumimoji="1" lang="en-US" altLang="ja-JP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en-US" altLang="ja-JP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US" altLang="ja-JP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ja-JP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den>
                                </m:f>
                              </m:e>
                            </m:d>
                            <m:r>
                              <a:rPr kumimoji="1" lang="en-US" altLang="ja-JP" sz="2800" b="0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ja-JP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ja-JP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US" altLang="ja-JP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ja-JP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den>
                            </m:f>
                            <m:r>
                              <a:rPr lang="en-US" altLang="ja-JP" sz="2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a:rPr lang="en-US" altLang="ja-JP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𝑓</m:t>
                            </m:r>
                            <m:r>
                              <a:rPr lang="en-US" altLang="ja-JP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ja-JP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altLang="ja-JP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𝑑𝑡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altLang="ja-JP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ja-JP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altLang="ja-JP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ja-JP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US" altLang="ja-JP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ja-JP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den>
                                </m:f>
                              </m:e>
                            </m:d>
                            <m:r>
                              <a:rPr lang="en-US" altLang="ja-JP" sz="28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ja-JP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ja-JP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US" altLang="ja-JP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ja-JP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den>
                            </m:f>
                            <m:r>
                              <a:rPr lang="en-US" altLang="ja-JP" sz="2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en-US" altLang="ja-JP" sz="2800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548680"/>
                <a:ext cx="3255806" cy="1837298"/>
              </a:xfrm>
              <a:prstGeom prst="rect">
                <a:avLst/>
              </a:prstGeom>
              <a:blipFill rotWithShape="1">
                <a:blip r:embed="rId3"/>
                <a:stretch>
                  <a:fillRect l="-2996" t="-3654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634232" y="2607183"/>
                <a:ext cx="8186240" cy="1191608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sz="3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&amp;</m:t>
                              </m:r>
                              <m:d>
                                <m:dPr>
                                  <m:ctrlPr>
                                    <a:rPr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  <m:r>
                                    <a:rPr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</m:d>
                              <m:acc>
                                <m:accPr>
                                  <m:chr m:val="̈"/>
                                  <m:ctrlPr>
                                    <a:rPr lang="en-US" altLang="ja-JP" sz="3200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3200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𝑚𝑙</m:t>
                                  </m:r>
                                  <m:func>
                                    <m:funcPr>
                                      <m:ctrlPr>
                                        <a:rPr lang="en-US" altLang="ja-JP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ja-JP" sz="32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altLang="ja-JP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acc>
                                <m:accPr>
                                  <m:chr m:val="̈"/>
                                  <m:ctrlPr>
                                    <a:rPr lang="en-US" altLang="ja-JP" sz="320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𝑚𝑙</m:t>
                              </m:r>
                              <m:sSup>
                                <m:sSupPr>
                                  <m:ctrlPr>
                                    <a:rPr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ja-JP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32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320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 </m:t>
                              </m:r>
                            </m:e>
                            <m:e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&amp;</m:t>
                              </m:r>
                              <m:d>
                                <m:dPr>
                                  <m:ctrlPr>
                                    <a:rPr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𝑚𝑙</m:t>
                                  </m:r>
                                  <m:func>
                                    <m:funcPr>
                                      <m:ctrlPr>
                                        <a:rPr lang="en-US" altLang="ja-JP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ja-JP" sz="32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altLang="ja-JP" sz="32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acc>
                                <m:accPr>
                                  <m:chr m:val="̈"/>
                                  <m:ctrlPr>
                                    <a:rPr lang="en-US" altLang="ja-JP" sz="320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3200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  <m:sSup>
                                    <m:sSupPr>
                                      <m:ctrlPr>
                                        <a:rPr lang="en-US" altLang="ja-JP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altLang="ja-JP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acc>
                                <m:accPr>
                                  <m:chr m:val="̈"/>
                                  <m:ctrlPr>
                                    <a:rPr lang="en-US" altLang="ja-JP" sz="320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𝑚𝑔𝑙</m:t>
                              </m:r>
                              <m:func>
                                <m:funcPr>
                                  <m:ctrlPr>
                                    <a:rPr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32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320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ja-JP" sz="32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32" y="2607183"/>
                <a:ext cx="8186240" cy="119160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/>
          <p:cNvSpPr txBox="1"/>
          <p:nvPr/>
        </p:nvSpPr>
        <p:spPr>
          <a:xfrm>
            <a:off x="611560" y="2060848"/>
            <a:ext cx="4402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accent2"/>
                </a:solidFill>
              </a:rPr>
              <a:t>倒立</a:t>
            </a:r>
            <a:r>
              <a:rPr kumimoji="1" lang="ja-JP" altLang="en-US" sz="2800" dirty="0" smtClean="0">
                <a:solidFill>
                  <a:schemeClr val="accent2"/>
                </a:solidFill>
              </a:rPr>
              <a:t>振り子の運動方程式！</a:t>
            </a:r>
            <a:endParaRPr kumimoji="1" lang="ja-JP" alt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606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実習</a:t>
            </a:r>
            <a:r>
              <a:rPr lang="ja-JP" altLang="en-US" dirty="0" smtClean="0"/>
              <a:t>（</a:t>
            </a:r>
            <a:r>
              <a:rPr lang="en-US" altLang="ja-JP" dirty="0" smtClean="0"/>
              <a:t>InvPend.xls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37</a:t>
            </a:fld>
            <a:endParaRPr kumimoji="1" lang="ja-JP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4853" y="1295400"/>
            <a:ext cx="7194292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5940152" y="1196752"/>
            <a:ext cx="2664296" cy="13681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倒立振り子の力学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/>
              <a:t>シミュレーションの</a:t>
            </a:r>
            <a:endParaRPr lang="en-US" altLang="ja-JP" sz="2400" dirty="0" smtClean="0"/>
          </a:p>
          <a:p>
            <a:pPr algn="ctr"/>
            <a:r>
              <a:rPr lang="en-US" altLang="ja-JP" sz="2400" dirty="0" smtClean="0"/>
              <a:t>Excel </a:t>
            </a:r>
            <a:r>
              <a:rPr lang="ja-JP" altLang="en-US" sz="2400" dirty="0" smtClean="0"/>
              <a:t>シート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24403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ニュートン力学（３法則）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363272" cy="5029200"/>
              </a:xfrm>
            </p:spPr>
            <p:txBody>
              <a:bodyPr/>
              <a:lstStyle/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ja-JP" altLang="en-US" dirty="0" smtClean="0"/>
                  <a:t>力を受けない物体は，その速度を保つ．</a:t>
                </a:r>
                <a:endParaRPr kumimoji="1" lang="en-US" altLang="ja-JP" dirty="0" smtClean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ja-JP" altLang="en-US" dirty="0" smtClean="0"/>
                  <a:t>力 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/>
                      </a:rPr>
                      <m:t>𝒇</m:t>
                    </m:r>
                    <m:r>
                      <a:rPr lang="en-US" altLang="ja-JP" b="0" i="1" smtClean="0">
                        <a:latin typeface="Cambria Math"/>
                      </a:rPr>
                      <m:t>(</m:t>
                    </m:r>
                    <m:r>
                      <a:rPr lang="en-US" altLang="ja-JP" b="0" i="1" smtClean="0">
                        <a:latin typeface="Cambria Math"/>
                      </a:rPr>
                      <m:t>𝑡</m:t>
                    </m:r>
                    <m:r>
                      <a:rPr lang="en-US" altLang="ja-JP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ja-JP" altLang="en-US" dirty="0" smtClean="0"/>
                  <a:t> を受けた質量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ja-JP" altLang="en-US" dirty="0" smtClean="0"/>
                  <a:t> の質点の運動 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/>
                      </a:rPr>
                      <m:t>𝒙</m:t>
                    </m:r>
                    <m:r>
                      <a:rPr lang="en-US" altLang="ja-JP" b="0" i="1" smtClean="0">
                        <a:latin typeface="Cambria Math"/>
                      </a:rPr>
                      <m:t>(</m:t>
                    </m:r>
                    <m:r>
                      <a:rPr lang="en-US" altLang="ja-JP" b="0" i="1" smtClean="0">
                        <a:latin typeface="Cambria Math"/>
                      </a:rPr>
                      <m:t>𝑡</m:t>
                    </m:r>
                    <m:r>
                      <a:rPr lang="en-US" altLang="ja-JP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ja-JP" altLang="en-US" dirty="0" smtClean="0"/>
                  <a:t> は，</a:t>
                </a:r>
                <a:r>
                  <a:rPr lang="ja-JP" altLang="en-US" dirty="0" smtClean="0">
                    <a:solidFill>
                      <a:srgbClr val="00B050"/>
                    </a:solidFill>
                  </a:rPr>
                  <a:t>運動方程式</a:t>
                </a:r>
                <a:r>
                  <a:rPr lang="ja-JP" altLang="en-US" dirty="0"/>
                  <a:t>「</a:t>
                </a:r>
                <a:r>
                  <a:rPr lang="ja-JP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𝑚</m:t>
                    </m:r>
                    <m:acc>
                      <m:accPr>
                        <m:chr m:val="̈"/>
                        <m:ctrlPr>
                          <a:rPr lang="ja-JP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b="1" i="1" smtClean="0">
                            <a:latin typeface="Cambria Math"/>
                          </a:rPr>
                          <m:t>𝒙</m:t>
                        </m:r>
                      </m:e>
                    </m:acc>
                    <m:d>
                      <m:d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  <m:r>
                      <a:rPr lang="en-US" altLang="ja-JP" b="1" i="1" smtClean="0">
                        <a:latin typeface="Cambria Math"/>
                      </a:rPr>
                      <m:t>𝒇</m:t>
                    </m:r>
                    <m:r>
                      <a:rPr lang="en-US" altLang="ja-JP" b="0" i="1" smtClean="0">
                        <a:latin typeface="Cambria Math"/>
                      </a:rPr>
                      <m:t>(</m:t>
                    </m:r>
                    <m:r>
                      <a:rPr lang="en-US" altLang="ja-JP" b="0" i="1" smtClean="0">
                        <a:latin typeface="Cambria Math"/>
                      </a:rPr>
                      <m:t>𝑡</m:t>
                    </m:r>
                    <m:r>
                      <a:rPr lang="en-US" altLang="ja-JP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ja-JP" altLang="en-US" dirty="0" smtClean="0"/>
                  <a:t> 」に従う．</a:t>
                </a:r>
                <a:endParaRPr lang="en-US" altLang="ja-JP" dirty="0" smtClean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ja-JP" altLang="en-US" dirty="0" smtClean="0"/>
                  <a:t>物体 </a:t>
                </a:r>
                <a:r>
                  <a:rPr lang="en-US" altLang="ja-JP" dirty="0">
                    <a:solidFill>
                      <a:srgbClr val="FF0000"/>
                    </a:solidFill>
                  </a:rPr>
                  <a:t>a</a:t>
                </a:r>
                <a:r>
                  <a:rPr kumimoji="1" lang="ja-JP" altLang="en-US" dirty="0" smtClean="0"/>
                  <a:t> が </a:t>
                </a:r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b</a:t>
                </a:r>
                <a:r>
                  <a:rPr kumimoji="1" lang="ja-JP" altLang="en-US" dirty="0" smtClean="0"/>
                  <a:t> から受ける力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/>
                          </a:rPr>
                          <m:t>𝒇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𝑎</m:t>
                        </m:r>
                        <m:r>
                          <a:rPr kumimoji="1" lang="en-US" altLang="ja-JP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𝑏</m:t>
                        </m:r>
                      </m:sub>
                    </m:sSub>
                  </m:oMath>
                </a14:m>
                <a:r>
                  <a:rPr kumimoji="1" lang="ja-JP" altLang="en-US" dirty="0" smtClean="0"/>
                  <a:t> と，</a:t>
                </a:r>
                <a:r>
                  <a:rPr kumimoji="1" lang="en-US" altLang="ja-JP" dirty="0" smtClean="0"/>
                  <a:t>	</a:t>
                </a:r>
                <a:r>
                  <a:rPr kumimoji="1" lang="ja-JP" altLang="en-US" dirty="0" smtClean="0"/>
                  <a:t>　　　　　　物体</a:t>
                </a:r>
                <a:r>
                  <a:rPr lang="ja-JP" altLang="en-US" dirty="0" smtClean="0"/>
                  <a:t> </a:t>
                </a:r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b</a:t>
                </a:r>
                <a:r>
                  <a:rPr lang="ja-JP" altLang="en-US" dirty="0" smtClean="0"/>
                  <a:t> </a:t>
                </a:r>
                <a:r>
                  <a:rPr lang="ja-JP" altLang="en-US" dirty="0"/>
                  <a:t>が </a:t>
                </a:r>
                <a:r>
                  <a:rPr lang="en-US" altLang="ja-JP" dirty="0" smtClean="0">
                    <a:solidFill>
                      <a:srgbClr val="FF0000"/>
                    </a:solidFill>
                  </a:rPr>
                  <a:t>a</a:t>
                </a:r>
                <a:r>
                  <a:rPr lang="ja-JP" altLang="en-US" dirty="0" smtClean="0"/>
                  <a:t> </a:t>
                </a:r>
                <a:r>
                  <a:rPr lang="ja-JP" altLang="en-US" dirty="0"/>
                  <a:t>から受ける</a:t>
                </a:r>
                <a:r>
                  <a:rPr lang="ja-JP" altLang="en-US" dirty="0" smtClean="0"/>
                  <a:t>力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b="1" i="1" smtClean="0">
                            <a:latin typeface="Cambria Math"/>
                          </a:rPr>
                          <m:t>𝒇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𝑏</m:t>
                        </m:r>
                        <m:r>
                          <a:rPr lang="en-US" altLang="ja-JP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ja-JP" altLang="en-US" dirty="0" smtClean="0"/>
                  <a:t> について，　</a:t>
                </a:r>
                <a:r>
                  <a:rPr lang="ja-JP" altLang="en-US" dirty="0" smtClean="0">
                    <a:solidFill>
                      <a:srgbClr val="00B050"/>
                    </a:solidFill>
                  </a:rPr>
                  <a:t>作用・反作用</a:t>
                </a:r>
                <a:r>
                  <a:rPr lang="ja-JP" altLang="en-US" dirty="0" smtClean="0"/>
                  <a:t>「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b="1" i="1">
                            <a:latin typeface="Cambria Math"/>
                          </a:rPr>
                          <m:t>𝒇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𝑎</m:t>
                        </m:r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𝑏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ja-JP" b="1" i="1">
                            <a:latin typeface="Cambria Math"/>
                          </a:rPr>
                          <m:t>𝒇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𝑏</m:t>
                        </m:r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ja-JP" altLang="en-US" dirty="0" smtClean="0"/>
                  <a:t> 」が成立する．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363272" cy="5029200"/>
              </a:xfrm>
              <a:blipFill rotWithShape="1">
                <a:blip r:embed="rId2"/>
                <a:stretch>
                  <a:fillRect l="-9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107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単振り</a:t>
            </a:r>
            <a:r>
              <a:rPr lang="ja-JP" altLang="en-US" dirty="0" smtClean="0"/>
              <a:t>子（</a:t>
            </a:r>
            <a:r>
              <a:rPr kumimoji="1" lang="ja-JP" altLang="en-US" dirty="0" smtClean="0"/>
              <a:t>ニュートン力学）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653136"/>
                <a:ext cx="8229600" cy="16714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ja-JP" altLang="en-US" dirty="0" smtClean="0"/>
                  <a:t>運動方程式２本 ⇔ 未知数４個</a:t>
                </a:r>
                <a:r>
                  <a:rPr lang="en-US" altLang="ja-JP" i="1" dirty="0"/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𝑥</m:t>
                    </m:r>
                    <m:r>
                      <a:rPr lang="en-US" altLang="ja-JP" b="0" i="1" smtClean="0">
                        <a:latin typeface="Cambria Math"/>
                      </a:rPr>
                      <m:t>,</m:t>
                    </m:r>
                    <m:r>
                      <a:rPr lang="en-US" altLang="ja-JP" b="0" i="1" smtClean="0">
                        <a:latin typeface="Cambria Math"/>
                      </a:rPr>
                      <m:t>𝑦</m:t>
                    </m:r>
                    <m:r>
                      <a:rPr lang="en-US" altLang="ja-JP" b="0" i="1" smtClean="0">
                        <a:latin typeface="Cambria Math"/>
                      </a:rPr>
                      <m:t>,</m:t>
                    </m:r>
                    <m:r>
                      <a:rPr lang="en-US" altLang="ja-JP" b="0" i="1" smtClean="0">
                        <a:latin typeface="Cambria Math"/>
                      </a:rPr>
                      <m:t>𝜃</m:t>
                    </m:r>
                    <m:r>
                      <a:rPr lang="en-US" altLang="ja-JP" b="0" i="1" smtClean="0">
                        <a:latin typeface="Cambria Math"/>
                      </a:rPr>
                      <m:t>,</m:t>
                    </m:r>
                    <m:r>
                      <a:rPr lang="en-US" altLang="ja-JP" b="0" i="1" smtClean="0">
                        <a:latin typeface="Cambria Math"/>
                      </a:rPr>
                      <m:t>𝑃</m:t>
                    </m:r>
                  </m:oMath>
                </a14:m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方程式の追加</a:t>
                </a:r>
                <a:r>
                  <a:rPr lang="ja-JP" altLang="en-US" dirty="0" smtClean="0">
                    <a:latin typeface="+mn-ea"/>
                  </a:rPr>
                  <a:t>１</a:t>
                </a:r>
                <a:r>
                  <a:rPr lang="ja-JP" altLang="en-US" dirty="0" smtClean="0"/>
                  <a:t> </a:t>
                </a:r>
                <a:r>
                  <a:rPr lang="en-US" altLang="ja-JP" dirty="0" smtClean="0"/>
                  <a:t>...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𝑙</m:t>
                    </m:r>
                    <m:r>
                      <a:rPr kumimoji="1" lang="en-US" altLang="ja-JP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ja-JP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方程式の追加</a:t>
                </a:r>
                <a:r>
                  <a:rPr lang="ja-JP" altLang="en-US" dirty="0" smtClean="0">
                    <a:latin typeface="+mn-ea"/>
                  </a:rPr>
                  <a:t>２</a:t>
                </a:r>
                <a:r>
                  <a:rPr lang="ja-JP" altLang="en-US" dirty="0" smtClean="0"/>
                  <a:t> </a:t>
                </a:r>
                <a:r>
                  <a:rPr lang="en-US" altLang="ja-JP" dirty="0" smtClean="0"/>
                  <a:t>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(</m:t>
                        </m:r>
                        <m:func>
                          <m:func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𝜃</m:t>
                            </m:r>
                          </m:e>
                        </m:func>
                        <m:r>
                          <a:rPr lang="en-US" altLang="ja-JP" i="1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ja-JP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(</m:t>
                        </m:r>
                        <m:func>
                          <m:func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b="0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𝜃</m:t>
                            </m:r>
                          </m:e>
                        </m:func>
                        <m:r>
                          <a:rPr lang="en-US" altLang="ja-JP" i="1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/>
                      </a:rPr>
                      <m:t>=1</m:t>
                    </m:r>
                  </m:oMath>
                </a14:m>
                <a:endParaRPr kumimoji="1" lang="en-US" altLang="ja-JP" dirty="0" smtClean="0"/>
              </a:p>
              <a:p>
                <a:pPr lvl="1"/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653136"/>
                <a:ext cx="8229600" cy="1671464"/>
              </a:xfrm>
              <a:blipFill rotWithShape="1">
                <a:blip r:embed="rId2"/>
                <a:stretch>
                  <a:fillRect l="-963" t="-8727" b="-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2520993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" t="5404" r="7581" b="4887"/>
          <a:stretch/>
        </p:blipFill>
        <p:spPr bwMode="auto">
          <a:xfrm>
            <a:off x="3304356" y="1484442"/>
            <a:ext cx="5372100" cy="2088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6950340" y="1340768"/>
            <a:ext cx="170751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r"/>
            <a:r>
              <a:rPr kumimoji="1" lang="ja-JP" altLang="en-US" sz="2400" dirty="0" smtClean="0"/>
              <a:t>力の釣合い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3203848" y="3573016"/>
                <a:ext cx="5488875" cy="89005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ja-JP" altLang="en-US" sz="2800" dirty="0"/>
                  <a:t>運動</a:t>
                </a:r>
                <a:r>
                  <a:rPr lang="ja-JP" altLang="en-US" sz="2800" dirty="0" smtClean="0"/>
                  <a:t>方程式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ja-JP" sz="28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sz="28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ja-JP" altLang="en-US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b="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ja-JP" sz="28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ja-JP" sz="2800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𝑃</m:t>
                              </m:r>
                              <m:func>
                                <m:funcPr>
                                  <m:ctrlPr>
                                    <a:rPr lang="en-US" altLang="ja-JP" sz="28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2800" b="0" i="0" smtClean="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2800" b="0" i="1" smtClean="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ja-JP" altLang="en-US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ja-JP" sz="28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ja-JP" sz="28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𝑃</m:t>
                              </m:r>
                              <m:func>
                                <m:funcPr>
                                  <m:ctrlPr>
                                    <a:rPr lang="en-US" altLang="ja-JP" sz="280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280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ja-JP" sz="2800" b="0" i="1" smtClean="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𝑚𝑔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573016"/>
                <a:ext cx="5488875" cy="89005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89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ニュートン力学の難点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077072"/>
                <a:ext cx="8229600" cy="165618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ja-JP" altLang="en-US" dirty="0" smtClean="0"/>
                  <a:t>いかにも解きにくい！</a:t>
                </a:r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平方根と「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  <a:ea typeface="Cambria Math"/>
                      </a:rPr>
                      <m:t>±</m:t>
                    </m:r>
                  </m:oMath>
                </a14:m>
                <a:r>
                  <a:rPr lang="ja-JP" altLang="en-US" dirty="0" smtClean="0"/>
                  <a:t>」の処理 </a:t>
                </a:r>
                <a:r>
                  <a:rPr lang="en-US" altLang="ja-JP" dirty="0" smtClean="0"/>
                  <a:t>...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𝑦</m:t>
                    </m:r>
                    <m:r>
                      <a:rPr kumimoji="1" lang="en-US" altLang="ja-JP" b="0" i="1" smtClean="0">
                        <a:latin typeface="Cambria Math"/>
                      </a:rPr>
                      <m:t>=±</m:t>
                    </m:r>
                    <m:rad>
                      <m:radPr>
                        <m:degHide m:val="on"/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ja-JP" b="0" i="1" smtClean="0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/>
                              </a:rPr>
                              <m:t>𝑙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kumimoji="1" lang="ja-JP" altLang="en-US" dirty="0" smtClean="0"/>
                  <a:t> ？</a:t>
                </a:r>
                <a:endParaRPr kumimoji="1" lang="en-US" altLang="ja-JP" dirty="0" smtClean="0"/>
              </a:p>
              <a:p>
                <a:pPr lvl="1"/>
                <a:r>
                  <a:rPr lang="ja-JP" altLang="en-US" dirty="0"/>
                  <a:t>三角</a:t>
                </a:r>
                <a:r>
                  <a:rPr lang="ja-JP" altLang="en-US" dirty="0" smtClean="0"/>
                  <a:t>関数の消去 </a:t>
                </a:r>
                <a:r>
                  <a:rPr lang="en-US" altLang="ja-JP" dirty="0"/>
                  <a:t>...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latin typeface="Cambria Math"/>
                          </a:rPr>
                          <m:t>𝜃</m:t>
                        </m:r>
                      </m:e>
                    </m:func>
                    <m:r>
                      <a:rPr lang="en-US" altLang="ja-JP" i="1">
                        <a:latin typeface="Cambria Math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US" altLang="ja-JP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ja-JP" b="0" i="1" smtClean="0">
                            <a:latin typeface="Cambria Math"/>
                          </a:rPr>
                          <m:t>1</m:t>
                        </m:r>
                        <m:r>
                          <a:rPr lang="en-US" altLang="ja-JP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ja-JP" i="1">
                                    <a:latin typeface="Cambria Math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altLang="ja-JP" b="0" i="1" smtClean="0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ja-JP" altLang="en-US" dirty="0"/>
                  <a:t> </a:t>
                </a:r>
                <a:r>
                  <a:rPr lang="ja-JP" altLang="en-US" dirty="0" smtClean="0"/>
                  <a:t>？</a:t>
                </a:r>
                <a:endParaRPr lang="en-US" altLang="ja-JP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077072"/>
                <a:ext cx="8229600" cy="1656184"/>
              </a:xfrm>
              <a:blipFill rotWithShape="1">
                <a:blip r:embed="rId2"/>
                <a:stretch>
                  <a:fillRect l="-963" t="-8856" b="-77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71" y="1268760"/>
            <a:ext cx="2520993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3851920" y="1340768"/>
                <a:ext cx="4379725" cy="246567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微分代数方程式（４連立）！</a:t>
                </a:r>
                <a:endParaRPr lang="en-US" altLang="ja-JP" sz="2800" dirty="0" smtClean="0"/>
              </a:p>
              <a:p>
                <a:r>
                  <a:rPr lang="ja-JP" altLang="en-US" sz="28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ja-JP" sz="28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sz="28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ja-JP" altLang="en-US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b="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ja-JP" sz="28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ja-JP" sz="2800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𝑃</m:t>
                              </m:r>
                              <m:func>
                                <m:funcPr>
                                  <m:ctrlPr>
                                    <a:rPr lang="en-US" altLang="ja-JP" sz="28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2800" b="0" i="0" smtClean="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2800" b="0" i="1" smtClean="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ja-JP" sz="2800" i="1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𝑚</m:t>
                                  </m:r>
                                  <m:acc>
                                    <m:accPr>
                                      <m:chr m:val="̈"/>
                                      <m:ctrlPr>
                                        <a:rPr lang="ja-JP" altLang="en-US" sz="28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28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altLang="ja-JP" sz="2800" b="1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𝑃</m:t>
                                  </m:r>
                                  <m:func>
                                    <m:funcPr>
                                      <m:ctrlPr>
                                        <a:rPr lang="en-US" altLang="ja-JP" sz="2800" i="1" smtClean="0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ja-JP" sz="2800" i="0" smtClean="0"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altLang="ja-JP" sz="2800" b="0" i="1" smtClean="0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</m:func>
                                  <m:r>
                                    <a:rPr lang="en-US" altLang="ja-JP" sz="28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ja-JP" sz="2800" b="0" i="1" smtClean="0">
                                      <a:latin typeface="Cambria Math"/>
                                    </a:rPr>
                                    <m:t>𝑚𝑔</m:t>
                                  </m:r>
                                </m:e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=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ja-JP" sz="2800" i="1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altLang="ja-JP" sz="28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sz="28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ja-JP" sz="28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ja-JP" sz="28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altLang="ja-JP" sz="28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sz="28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ja-JP" sz="28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e>
                                <m:e>
                                  <m:sSup>
                                    <m:sSupPr>
                                      <m:ctrlPr>
                                        <a:rPr lang="en-US" altLang="ja-JP" sz="2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800" i="1">
                                          <a:latin typeface="Cambria Math"/>
                                        </a:rPr>
                                        <m:t>(</m:t>
                                      </m:r>
                                      <m:func>
                                        <m:funcPr>
                                          <m:ctrlPr>
                                            <a:rPr lang="en-US" altLang="ja-JP" sz="2800" i="1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2800">
                                              <a:latin typeface="Cambria Math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altLang="ja-JP" sz="28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  <m:r>
                                        <a:rPr lang="en-US" altLang="ja-JP" sz="28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ja-JP" sz="28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ja-JP" sz="2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800" i="1">
                                          <a:latin typeface="Cambria Math"/>
                                        </a:rPr>
                                        <m:t>(</m:t>
                                      </m:r>
                                      <m:func>
                                        <m:funcPr>
                                          <m:ctrlPr>
                                            <a:rPr lang="en-US" altLang="ja-JP" sz="2800" i="1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2800">
                                              <a:latin typeface="Cambria Math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altLang="ja-JP" sz="28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  <m:r>
                                        <a:rPr lang="en-US" altLang="ja-JP" sz="28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ja-JP" sz="28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=1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ja-JP" sz="2800" dirty="0"/>
                                    <m:t> 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340768"/>
                <a:ext cx="4379725" cy="24656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正方形/長方形 7"/>
          <p:cNvSpPr/>
          <p:nvPr/>
        </p:nvSpPr>
        <p:spPr>
          <a:xfrm>
            <a:off x="5724128" y="5775647"/>
            <a:ext cx="3029997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ja-JP" sz="2400" dirty="0">
                <a:sym typeface="Wingdings" pitchFamily="2" charset="2"/>
              </a:rPr>
              <a:t> </a:t>
            </a:r>
            <a:r>
              <a:rPr lang="ja-JP" altLang="en-US" sz="2400" dirty="0">
                <a:sym typeface="Wingdings" pitchFamily="2" charset="2"/>
              </a:rPr>
              <a:t>解析</a:t>
            </a:r>
            <a:r>
              <a:rPr lang="ja-JP" altLang="en-US" sz="2400" dirty="0" smtClean="0">
                <a:sym typeface="Wingdings" pitchFamily="2" charset="2"/>
              </a:rPr>
              <a:t>力学で解消！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86508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ニュートン力学の反省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sz="quarter" idx="2"/>
          </p:nvPr>
        </p:nvSpPr>
        <p:spPr>
          <a:xfrm>
            <a:off x="3779912" y="1708076"/>
            <a:ext cx="4680520" cy="1584176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機構学的な自由度</a:t>
            </a:r>
            <a:endParaRPr kumimoji="1" lang="en-US" altLang="ja-JP" dirty="0" smtClean="0"/>
          </a:p>
          <a:p>
            <a:pPr marL="457200" lvl="1" indent="0">
              <a:buNone/>
            </a:pPr>
            <a:r>
              <a:rPr kumimoji="1"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機構の姿勢を表すのに，最低限必要な変数の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個数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プレースホルダー 8"/>
              <p:cNvSpPr>
                <a:spLocks noGrp="1"/>
              </p:cNvSpPr>
              <p:nvPr>
                <p:ph type="body" sz="half" idx="3"/>
              </p:nvPr>
            </p:nvSpPr>
            <p:spPr>
              <a:xfrm>
                <a:off x="457200" y="3861048"/>
                <a:ext cx="8363272" cy="244827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ja-JP" altLang="en-US" dirty="0" smtClean="0"/>
                  <a:t>そもそも，単振り子の姿勢は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𝜃</m:t>
                    </m:r>
                  </m:oMath>
                </a14:m>
                <a:r>
                  <a:rPr kumimoji="1" lang="ja-JP" altLang="en-US" dirty="0" smtClean="0"/>
                  <a:t> だけで表せた</a:t>
                </a:r>
                <a:r>
                  <a:rPr lang="ja-JP" altLang="en-US" dirty="0" smtClean="0"/>
                  <a:t>！</a:t>
                </a:r>
                <a:endParaRPr lang="en-US" altLang="ja-JP" dirty="0"/>
              </a:p>
              <a:p>
                <a:pPr lvl="1">
                  <a:lnSpc>
                    <a:spcPct val="120000"/>
                  </a:lnSpc>
                </a:pPr>
                <a:r>
                  <a:rPr kumimoji="1" lang="ja-JP" altLang="en-US" dirty="0" smtClean="0">
                    <a:sym typeface="Wingdings" pitchFamily="2" charset="2"/>
                  </a:rPr>
                  <a:t>運動方程式は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𝜃</m:t>
                    </m:r>
                  </m:oMath>
                </a14:m>
                <a:r>
                  <a:rPr lang="ja-JP" altLang="en-US" dirty="0"/>
                  <a:t> </a:t>
                </a:r>
                <a:r>
                  <a:rPr lang="ja-JP" altLang="en-US" dirty="0" smtClean="0"/>
                  <a:t>に関する</a:t>
                </a:r>
                <a:r>
                  <a:rPr kumimoji="1" lang="ja-JP" altLang="en-US" dirty="0" smtClean="0">
                    <a:sym typeface="Wingdings" pitchFamily="2" charset="2"/>
                  </a:rPr>
                  <a:t>１本だけあればよい</a:t>
                </a:r>
                <a:endParaRPr kumimoji="1" lang="en-US" altLang="ja-JP" dirty="0" smtClean="0">
                  <a:sym typeface="Wingdings" pitchFamily="2" charset="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ja-JP" altLang="en-US" dirty="0" smtClean="0">
                    <a:sym typeface="Wingdings" pitchFamily="2" charset="2"/>
                  </a:rPr>
                  <a:t>どうせ消去する張力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  <a:sym typeface="Wingdings" pitchFamily="2" charset="2"/>
                      </a:rPr>
                      <m:t>𝑃</m:t>
                    </m:r>
                  </m:oMath>
                </a14:m>
                <a:r>
                  <a:rPr lang="ja-JP" altLang="en-US" dirty="0" smtClean="0">
                    <a:sym typeface="Wingdings" pitchFamily="2" charset="2"/>
                  </a:rPr>
                  <a:t> を考えるのは無駄だった</a:t>
                </a:r>
                <a:endParaRPr lang="en-US" altLang="ja-JP" dirty="0" smtClean="0">
                  <a:sym typeface="Wingdings" pitchFamily="2" charset="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ja-JP" altLang="en-US" dirty="0" smtClean="0">
                    <a:sym typeface="Wingdings" pitchFamily="2" charset="2"/>
                  </a:rPr>
                  <a:t>自由度ぴったりの運動方程式を　　　　　　　　　　　　　　　直接的に得るには？</a:t>
                </a:r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9" name="テキスト プレースホルダー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3"/>
              </p:nvPr>
            </p:nvSpPr>
            <p:spPr>
              <a:xfrm>
                <a:off x="457200" y="3861048"/>
                <a:ext cx="8363272" cy="2448272"/>
              </a:xfrm>
              <a:blipFill rotWithShape="1">
                <a:blip r:embed="rId2"/>
                <a:stretch>
                  <a:fillRect l="-583" t="-27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05" y="1196752"/>
            <a:ext cx="2550059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724128" y="5559623"/>
            <a:ext cx="3060453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ja-JP" sz="2400" dirty="0">
                <a:sym typeface="Wingdings" pitchFamily="2" charset="2"/>
              </a:rPr>
              <a:t> </a:t>
            </a:r>
            <a:r>
              <a:rPr lang="ja-JP" altLang="en-US" sz="2400" dirty="0">
                <a:sym typeface="Wingdings" pitchFamily="2" charset="2"/>
              </a:rPr>
              <a:t>解析</a:t>
            </a:r>
            <a:r>
              <a:rPr lang="ja-JP" altLang="en-US" sz="2400" dirty="0" smtClean="0">
                <a:sym typeface="Wingdings" pitchFamily="2" charset="2"/>
              </a:rPr>
              <a:t>力学の</a:t>
            </a:r>
            <a:r>
              <a:rPr lang="ja-JP" altLang="en-US" sz="2400" dirty="0">
                <a:sym typeface="Wingdings" pitchFamily="2" charset="2"/>
              </a:rPr>
              <a:t>導入</a:t>
            </a:r>
            <a:r>
              <a:rPr lang="ja-JP" altLang="en-US" sz="2400" dirty="0" smtClean="0">
                <a:sym typeface="Wingdings" pitchFamily="2" charset="2"/>
              </a:rPr>
              <a:t>！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96893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数学的な準備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高校数学＋</a:t>
            </a:r>
            <a:r>
              <a:rPr kumimoji="1" lang="en-US" altLang="ja-JP" dirty="0" smtClean="0"/>
              <a:t>α</a:t>
            </a:r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530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微分演算　</a:t>
            </a:r>
            <a:r>
              <a:rPr kumimoji="1" lang="en-US" altLang="ja-JP" dirty="0" smtClean="0"/>
              <a:t>1/3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関数の微分</a:t>
                </a:r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kumimoji="1" lang="en-US" altLang="ja-JP" i="1" smtClean="0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kumimoji="1" lang="en-US" altLang="ja-JP" i="1" smtClean="0">
                            <a:latin typeface="Cambria Math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kumimoji="1" lang="en-US" altLang="ja-JP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ja-JP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kumimoji="1" lang="en-US" altLang="ja-JP" b="0" i="1" smtClean="0">
                        <a:latin typeface="Cambria Math"/>
                      </a:rPr>
                      <m:t>=</m:t>
                    </m:r>
                    <m:r>
                      <a:rPr kumimoji="1" lang="en-US" altLang="ja-JP" b="0" i="1" smtClean="0">
                        <a:latin typeface="Cambria Math"/>
                      </a:rPr>
                      <m:t>𝑛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altLang="ja-JP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ja-JP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 dirty="0" smtClean="0"/>
                  <a:t>，</a:t>
                </a:r>
                <a:r>
                  <a:rPr lang="en-US" altLang="ja-JP" dirty="0" smtClean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ja-JP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𝑎</m:t>
                            </m:r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altLang="ja-JP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𝑎</m:t>
                        </m:r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𝑎</m:t>
                        </m:r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US" altLang="ja-JP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ja-JP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i="0" smtClean="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ja-JP" b="0" i="1" smtClean="0">
                                <a:latin typeface="Cambria Math"/>
                              </a:rPr>
                              <m:t>𝑥</m:t>
                            </m:r>
                          </m:e>
                        </m:func>
                      </m:e>
                    </m:d>
                    <m:r>
                      <a:rPr lang="en-US" altLang="ja-JP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ja-JP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ja-JP" b="0" i="1" smtClean="0">
                            <a:latin typeface="Cambria Math"/>
                          </a:rPr>
                          <m:t>𝑥</m:t>
                        </m:r>
                      </m:e>
                    </m:func>
                  </m:oMath>
                </a14:m>
                <a:r>
                  <a:rPr lang="ja-JP" altLang="en-US" dirty="0" smtClean="0"/>
                  <a:t>，</a:t>
                </a:r>
                <a:r>
                  <a:rPr lang="en-US" altLang="ja-JP" dirty="0" smtClean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b="0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e>
                        </m:func>
                      </m:e>
                    </m:d>
                    <m:r>
                      <a:rPr lang="en-US" altLang="ja-JP" i="1">
                        <a:latin typeface="Cambria Math"/>
                      </a:rPr>
                      <m:t>=</m:t>
                    </m:r>
                    <m:r>
                      <a:rPr lang="en-US" altLang="ja-JP" b="0" i="1" smtClean="0">
                        <a:latin typeface="Cambria Math"/>
                      </a:rPr>
                      <m:t>−</m:t>
                    </m:r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e>
                    </m:func>
                  </m:oMath>
                </a14:m>
                <a:endParaRPr kumimoji="1" lang="en-US" altLang="ja-JP" dirty="0" smtClean="0"/>
              </a:p>
              <a:p>
                <a:r>
                  <a:rPr lang="ja-JP" altLang="en-US" dirty="0" smtClean="0"/>
                  <a:t>積の微分</a:t>
                </a:r>
                <a:endParaRPr lang="en-US" altLang="ja-JP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𝑑𝑥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altLang="ja-JP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altLang="ja-JP" b="0" i="1" smtClean="0">
                            <a:latin typeface="Cambria Math"/>
                          </a:rPr>
                          <m:t>𝑔</m:t>
                        </m:r>
                        <m:d>
                          <m:d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ja-JP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𝑑</m:t>
                        </m:r>
                        <m:r>
                          <a:rPr lang="en-US" altLang="ja-JP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altLang="ja-JP" b="0" i="1" smtClean="0">
                        <a:latin typeface="Cambria Math"/>
                      </a:rPr>
                      <m:t>𝑔</m:t>
                    </m:r>
                    <m:r>
                      <a:rPr lang="en-US" altLang="ja-JP" b="0" i="1" smtClean="0">
                        <a:latin typeface="Cambria Math"/>
                      </a:rPr>
                      <m:t>(</m:t>
                    </m:r>
                    <m:r>
                      <a:rPr lang="en-US" altLang="ja-JP" b="0" i="1" smtClean="0">
                        <a:latin typeface="Cambria Math"/>
                      </a:rPr>
                      <m:t>𝑥</m:t>
                    </m:r>
                    <m:r>
                      <a:rPr lang="en-US" altLang="ja-JP" b="0" i="1" smtClean="0">
                        <a:latin typeface="Cambria Math"/>
                      </a:rPr>
                      <m:t>) +</m:t>
                    </m:r>
                    <m:r>
                      <a:rPr lang="en-US" altLang="ja-JP" b="0" i="1" smtClean="0">
                        <a:latin typeface="Cambria Math"/>
                      </a:rPr>
                      <m:t>𝑓</m:t>
                    </m:r>
                    <m:r>
                      <a:rPr lang="en-US" altLang="ja-JP" b="0" i="1" smtClean="0">
                        <a:latin typeface="Cambria Math"/>
                      </a:rPr>
                      <m:t>(</m:t>
                    </m:r>
                    <m:r>
                      <a:rPr lang="en-US" altLang="ja-JP" b="0" i="1" smtClean="0">
                        <a:latin typeface="Cambria Math"/>
                      </a:rPr>
                      <m:t>𝑥</m:t>
                    </m:r>
                    <m:r>
                      <a:rPr lang="en-US" altLang="ja-JP" b="0" i="1" smtClean="0">
                        <a:latin typeface="Cambria Math"/>
                      </a:rPr>
                      <m:t>)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</a:rPr>
                          <m:t>𝑑</m:t>
                        </m:r>
                        <m:r>
                          <a:rPr lang="en-US" altLang="ja-JP" b="0" i="1" smtClean="0">
                            <a:latin typeface="Cambria Math"/>
                          </a:rPr>
                          <m:t>𝑔</m:t>
                        </m:r>
                        <m:r>
                          <a:rPr lang="en-US" altLang="ja-JP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ja-JP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ja-JP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𝑑𝑥</m:t>
                        </m:r>
                      </m:den>
                    </m:f>
                  </m:oMath>
                </a14:m>
                <a:endParaRPr kumimoji="1" lang="en-US" altLang="ja-JP" dirty="0" smtClean="0"/>
              </a:p>
              <a:p>
                <a:pPr lvl="1"/>
                <a:endParaRPr kumimoji="1" lang="ja-JP" altLang="en-US" dirty="0"/>
              </a:p>
            </p:txBody>
          </p:sp>
        </mc:Choice>
        <mc:Fallback xmlns="">
          <p:sp>
            <p:nvSpPr>
              <p:cNvPr id="7" name="コンテンツ プレースホルダー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9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971600" y="4941168"/>
            <a:ext cx="7128792" cy="1224136"/>
            <a:chOff x="1043608" y="4941168"/>
            <a:chExt cx="7128792" cy="1224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角丸四角形 7"/>
                <p:cNvSpPr/>
                <p:nvPr/>
              </p:nvSpPr>
              <p:spPr>
                <a:xfrm>
                  <a:off x="1043608" y="4941168"/>
                  <a:ext cx="7128792" cy="1224136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ja-JP" sz="28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ja-JP" sz="2800" i="1" smtClean="0">
                                <a:latin typeface="Cambria Math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ja-JP" sz="2800" i="1">
                                <a:latin typeface="Cambria Math"/>
                              </a:rPr>
                              <m:t>𝑑𝑥</m:t>
                            </m:r>
                          </m:den>
                        </m:f>
                        <m:d>
                          <m:dPr>
                            <m:begChr m:val="{"/>
                            <m:endChr m:val="}"/>
                            <m:ctrlPr>
                              <a:rPr lang="en-US" altLang="ja-JP" sz="28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28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𝑎𝑥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altLang="ja-JP" sz="28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80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ja-JP" sz="28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ja-JP" altLang="en-US" sz="2800" dirty="0"/>
                </a:p>
              </p:txBody>
            </p:sp>
          </mc:Choice>
          <mc:Fallback xmlns="">
            <p:sp>
              <p:nvSpPr>
                <p:cNvPr id="8" name="角丸四角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608" y="4941168"/>
                  <a:ext cx="7128792" cy="1224136"/>
                </a:xfrm>
                <a:prstGeom prst="round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正方形/長方形 8"/>
            <p:cNvSpPr/>
            <p:nvPr/>
          </p:nvSpPr>
          <p:spPr>
            <a:xfrm>
              <a:off x="1043608" y="4956317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400" dirty="0">
                  <a:solidFill>
                    <a:schemeClr val="accent2"/>
                  </a:solidFill>
                </a:rPr>
                <a:t>例題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45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宇都宮大学">
  <a:themeElements>
    <a:clrScheme name="アングル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Pixel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宇都宮大学</Template>
  <TotalTime>5722</TotalTime>
  <Words>1904</Words>
  <Application>Microsoft Office PowerPoint</Application>
  <PresentationFormat>画面に合わせる (4:3)</PresentationFormat>
  <Paragraphs>279</Paragraphs>
  <Slides>37</Slides>
  <Notes>1</Notes>
  <HiddenSlides>0</HiddenSlides>
  <MMClips>4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38" baseType="lpstr">
      <vt:lpstr>宇都宮大学</vt:lpstr>
      <vt:lpstr>第４講 運動方程式の立て方</vt:lpstr>
      <vt:lpstr>学習目標</vt:lpstr>
      <vt:lpstr>ニュートン力学の難点</vt:lpstr>
      <vt:lpstr>ニュートン力学（３法則）</vt:lpstr>
      <vt:lpstr>単振り子（ニュートン力学）</vt:lpstr>
      <vt:lpstr>ニュートン力学の難点</vt:lpstr>
      <vt:lpstr>ニュートン力学の反省</vt:lpstr>
      <vt:lpstr>数学的な準備</vt:lpstr>
      <vt:lpstr>微分演算　1/3</vt:lpstr>
      <vt:lpstr>解答例　1/3</vt:lpstr>
      <vt:lpstr>微分演算　2/3</vt:lpstr>
      <vt:lpstr>解答例　2/3</vt:lpstr>
      <vt:lpstr>微分演算　3/3</vt:lpstr>
      <vt:lpstr>解答例　3/3</vt:lpstr>
      <vt:lpstr>解析力学入門</vt:lpstr>
      <vt:lpstr>ラグランジュ形式の解析力学</vt:lpstr>
      <vt:lpstr>単振り子（解析力学）　1/2</vt:lpstr>
      <vt:lpstr>解答例</vt:lpstr>
      <vt:lpstr>単振り子（解析力学）　2/2</vt:lpstr>
      <vt:lpstr>解答例</vt:lpstr>
      <vt:lpstr>線形化</vt:lpstr>
      <vt:lpstr>線形化</vt:lpstr>
      <vt:lpstr>起上り小法師（解析力学）</vt:lpstr>
      <vt:lpstr>略解</vt:lpstr>
      <vt:lpstr>倒立振り子</vt:lpstr>
      <vt:lpstr>倒立振り子（自立ロボット）</vt:lpstr>
      <vt:lpstr>どんな計算式か？</vt:lpstr>
      <vt:lpstr>制御がないと？　</vt:lpstr>
      <vt:lpstr>角度だけで式を作ると？</vt:lpstr>
      <vt:lpstr>角度＆角速度で式を作ると？</vt:lpstr>
      <vt:lpstr>力学モデル</vt:lpstr>
      <vt:lpstr>倒立振り子（解析力学）　1/2</vt:lpstr>
      <vt:lpstr>解答例</vt:lpstr>
      <vt:lpstr>倒立振り子（解析力学）　2/2</vt:lpstr>
      <vt:lpstr>解答例　1/2</vt:lpstr>
      <vt:lpstr>解答例　2/2</vt:lpstr>
      <vt:lpstr>実習（InvPend.xls）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Excelで学ぶ振動基礎</dc:title>
  <dc:creator>yoshidak</dc:creator>
  <cp:lastModifiedBy>yoshidak</cp:lastModifiedBy>
  <cp:revision>599</cp:revision>
  <cp:lastPrinted>2013-09-04T00:01:40Z</cp:lastPrinted>
  <dcterms:created xsi:type="dcterms:W3CDTF">2012-10-22T22:12:18Z</dcterms:created>
  <dcterms:modified xsi:type="dcterms:W3CDTF">2015-02-10T02:35:18Z</dcterms:modified>
</cp:coreProperties>
</file>